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23"/>
  </p:notesMasterIdLst>
  <p:sldIdLst>
    <p:sldId id="315" r:id="rId6"/>
    <p:sldId id="430" r:id="rId7"/>
    <p:sldId id="440" r:id="rId8"/>
    <p:sldId id="439" r:id="rId9"/>
    <p:sldId id="446" r:id="rId10"/>
    <p:sldId id="444" r:id="rId11"/>
    <p:sldId id="454" r:id="rId12"/>
    <p:sldId id="435" r:id="rId13"/>
    <p:sldId id="455" r:id="rId14"/>
    <p:sldId id="436" r:id="rId15"/>
    <p:sldId id="452" r:id="rId16"/>
    <p:sldId id="448" r:id="rId17"/>
    <p:sldId id="451" r:id="rId18"/>
    <p:sldId id="443" r:id="rId19"/>
    <p:sldId id="441" r:id="rId20"/>
    <p:sldId id="442" r:id="rId21"/>
    <p:sldId id="340" r:id="rId22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7401">
          <p15:clr>
            <a:srgbClr val="A4A3A4"/>
          </p15:clr>
        </p15:guide>
        <p15:guide id="2" orient="horz" pos="41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FF33"/>
    <a:srgbClr val="FFFF66"/>
    <a:srgbClr val="6699FF"/>
    <a:srgbClr val="85CBFF"/>
    <a:srgbClr val="3333FF"/>
    <a:srgbClr val="FFFFCC"/>
    <a:srgbClr val="FDFDDF"/>
    <a:srgbClr val="EBF5FF"/>
    <a:srgbClr val="CAE5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92" autoAdjust="0"/>
    <p:restoredTop sz="96265" autoAdjust="0"/>
  </p:normalViewPr>
  <p:slideViewPr>
    <p:cSldViewPr snapToGrid="0" showGuides="1">
      <p:cViewPr varScale="1">
        <p:scale>
          <a:sx n="63" d="100"/>
          <a:sy n="63" d="100"/>
        </p:scale>
        <p:origin x="48" y="48"/>
      </p:cViewPr>
      <p:guideLst>
        <p:guide pos="7401"/>
        <p:guide orient="horz" pos="41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PC%20portatile%20DELL%20(cartelle%20importanti)\1%20Dati%202023\Grafici_incidenti%20stradali_report_IT_ENanno202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385660003358366E-2"/>
          <c:y val="2.5767159986993738E-2"/>
          <c:w val="0.70226607110994488"/>
          <c:h val="0.80066473269788641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'[Grafici_incidenti stradali_report_IT_ENanno2023.xlsx]FIGURA 1 2023'!$C$1</c:f>
              <c:strCache>
                <c:ptCount val="1"/>
                <c:pt idx="0">
                  <c:v>Vittime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scene3d>
              <a:camera prst="orthographicFront"/>
              <a:lightRig rig="threePt" dir="t"/>
            </a:scene3d>
            <a:sp3d/>
          </c:spPr>
          <c:invertIfNegative val="0"/>
          <c:dLbls>
            <c:dLbl>
              <c:idx val="10"/>
              <c:layout>
                <c:manualLayout>
                  <c:x val="-1.7366134451620595E-3"/>
                  <c:y val="0.147783316743035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DB0-4A75-A2F3-2C0745F71AB7}"/>
                </c:ext>
              </c:extLst>
            </c:dLbl>
            <c:dLbl>
              <c:idx val="11"/>
              <c:layout>
                <c:manualLayout>
                  <c:x val="5.3388053283759205E-3"/>
                  <c:y val="0.147350334939475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DB0-4A75-A2F3-2C0745F71AB7}"/>
                </c:ext>
              </c:extLst>
            </c:dLbl>
            <c:dLbl>
              <c:idx val="12"/>
              <c:layout>
                <c:manualLayout>
                  <c:x val="-6.8097482350285409E-3"/>
                  <c:y val="4.18892039479013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DB0-4A75-A2F3-2C0745F71AB7}"/>
                </c:ext>
              </c:extLst>
            </c:dLbl>
            <c:dLbl>
              <c:idx val="13"/>
              <c:layout>
                <c:manualLayout>
                  <c:x val="8.3799224671735721E-3"/>
                  <c:y val="1.22837604760189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ADB0-4A75-A2F3-2C0745F71AB7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'[Grafici_incidenti stradali_report_IT_ENanno2023.xlsx]FIGURA 1 2023'!$A$11:$A$31</c:f>
              <c:numCache>
                <c:formatCode>General</c:formatCode>
                <c:ptCount val="2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</c:numCache>
            </c:numRef>
          </c:cat>
          <c:val>
            <c:numRef>
              <c:f>'[Grafici_incidenti stradali_report_IT_ENanno2023.xlsx]FIGURA 1 2023'!$C$11:$C$31</c:f>
              <c:numCache>
                <c:formatCode>General</c:formatCode>
                <c:ptCount val="21"/>
                <c:pt idx="0">
                  <c:v>4114</c:v>
                </c:pt>
                <c:pt idx="1">
                  <c:v>3860</c:v>
                </c:pt>
                <c:pt idx="2">
                  <c:v>3753</c:v>
                </c:pt>
                <c:pt idx="3">
                  <c:v>3401</c:v>
                </c:pt>
                <c:pt idx="4">
                  <c:v>3381</c:v>
                </c:pt>
                <c:pt idx="5">
                  <c:v>3428</c:v>
                </c:pt>
                <c:pt idx="6">
                  <c:v>3283</c:v>
                </c:pt>
                <c:pt idx="7">
                  <c:v>3378</c:v>
                </c:pt>
                <c:pt idx="8">
                  <c:v>3334</c:v>
                </c:pt>
                <c:pt idx="9">
                  <c:v>3173</c:v>
                </c:pt>
                <c:pt idx="10">
                  <c:v>2395</c:v>
                </c:pt>
                <c:pt idx="11">
                  <c:v>2875</c:v>
                </c:pt>
                <c:pt idx="12">
                  <c:v>3159</c:v>
                </c:pt>
                <c:pt idx="13">
                  <c:v>3039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DB0-4A75-A2F3-2C0745F71AB7}"/>
            </c:ext>
          </c:extLst>
        </c:ser>
        <c:ser>
          <c:idx val="3"/>
          <c:order val="3"/>
          <c:tx>
            <c:strRef>
              <c:f>'[Grafici_incidenti stradali_report_IT_ENanno2023.xlsx]FIGURA 1 2023'!$F$1</c:f>
              <c:strCache>
                <c:ptCount val="1"/>
                <c:pt idx="0">
                  <c:v>Target 2030 di riduzione delle vittime</c:v>
                </c:pt>
              </c:strCache>
            </c:strRef>
          </c:tx>
          <c:spPr>
            <a:noFill/>
            <a:ln w="19050">
              <a:solidFill>
                <a:srgbClr val="C00000"/>
              </a:solidFill>
              <a:prstDash val="sysDash"/>
            </a:ln>
          </c:spPr>
          <c:invertIfNegative val="0"/>
          <c:dLbls>
            <c:dLbl>
              <c:idx val="9"/>
              <c:layout>
                <c:manualLayout>
                  <c:x val="-1.0806964605904017E-2"/>
                  <c:y val="1.76365881614992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ADB0-4A75-A2F3-2C0745F71AB7}"/>
                </c:ext>
              </c:extLst>
            </c:dLbl>
            <c:dLbl>
              <c:idx val="20"/>
              <c:layout>
                <c:manualLayout>
                  <c:x val="-8.0474825142475663E-3"/>
                  <c:y val="1.4093554857539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ADB0-4A75-A2F3-2C0745F71AB7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'[Grafici_incidenti stradali_report_IT_ENanno2023.xlsx]FIGURA 1 2023'!$A$11:$A$31</c:f>
              <c:numCache>
                <c:formatCode>General</c:formatCode>
                <c:ptCount val="2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</c:numCache>
            </c:numRef>
          </c:cat>
          <c:val>
            <c:numRef>
              <c:f>'[Grafici_incidenti stradali_report_IT_ENanno2023.xlsx]FIGURA 1 2023'!$F$11:$F$31</c:f>
              <c:numCache>
                <c:formatCode>General</c:formatCode>
                <c:ptCount val="21"/>
                <c:pt idx="9" formatCode="0">
                  <c:v>3173</c:v>
                </c:pt>
                <c:pt idx="10" formatCode="0">
                  <c:v>2960.4090000000001</c:v>
                </c:pt>
                <c:pt idx="11" formatCode="0">
                  <c:v>2762.0615969999999</c:v>
                </c:pt>
                <c:pt idx="12" formatCode="0">
                  <c:v>2577.0034700010001</c:v>
                </c:pt>
                <c:pt idx="13" formatCode="0">
                  <c:v>2404.344237510933</c:v>
                </c:pt>
                <c:pt idx="14" formatCode="0">
                  <c:v>2243.2531735977004</c:v>
                </c:pt>
                <c:pt idx="15" formatCode="0">
                  <c:v>2092.9552109666547</c:v>
                </c:pt>
                <c:pt idx="16" formatCode="0">
                  <c:v>1952.7272118318888</c:v>
                </c:pt>
                <c:pt idx="17" formatCode="0">
                  <c:v>1821.8944886391523</c:v>
                </c:pt>
                <c:pt idx="18" formatCode="0">
                  <c:v>1699.8275579003291</c:v>
                </c:pt>
                <c:pt idx="19" formatCode="0">
                  <c:v>1585.9391115210071</c:v>
                </c:pt>
                <c:pt idx="20" formatCode="0">
                  <c:v>1585.9391115210071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DB0-4A75-A2F3-2C0745F71A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50"/>
        <c:axId val="200247040"/>
        <c:axId val="200246480"/>
      </c:barChart>
      <c:lineChart>
        <c:grouping val="standard"/>
        <c:varyColors val="0"/>
        <c:ser>
          <c:idx val="0"/>
          <c:order val="0"/>
          <c:tx>
            <c:strRef>
              <c:f>'[Grafici_incidenti stradali_report_IT_ENanno2023.xlsx]FIGURA 1 2023'!$B$1</c:f>
              <c:strCache>
                <c:ptCount val="1"/>
                <c:pt idx="0">
                  <c:v>Incidenti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dPt>
            <c:idx val="0"/>
            <c:marker>
              <c:symbol val="circle"/>
              <c:size val="5"/>
            </c:marker>
            <c:bubble3D val="0"/>
            <c:extLst>
              <c:ext xmlns:c16="http://schemas.microsoft.com/office/drawing/2014/chart" uri="{C3380CC4-5D6E-409C-BE32-E72D297353CC}">
                <c16:uniqueId val="{00000008-ADB0-4A75-A2F3-2C0745F71AB7}"/>
              </c:ext>
            </c:extLst>
          </c:dPt>
          <c:dPt>
            <c:idx val="9"/>
            <c:marker>
              <c:symbol val="circle"/>
              <c:size val="6"/>
            </c:marker>
            <c:bubble3D val="0"/>
            <c:extLst>
              <c:ext xmlns:c16="http://schemas.microsoft.com/office/drawing/2014/chart" uri="{C3380CC4-5D6E-409C-BE32-E72D297353CC}">
                <c16:uniqueId val="{00000009-ADB0-4A75-A2F3-2C0745F71AB7}"/>
              </c:ext>
            </c:extLst>
          </c:dPt>
          <c:dPt>
            <c:idx val="10"/>
            <c:marker>
              <c:symbol val="circle"/>
              <c:size val="5"/>
            </c:marker>
            <c:bubble3D val="0"/>
            <c:extLst>
              <c:ext xmlns:c16="http://schemas.microsoft.com/office/drawing/2014/chart" uri="{C3380CC4-5D6E-409C-BE32-E72D297353CC}">
                <c16:uniqueId val="{0000000A-ADB0-4A75-A2F3-2C0745F71AB7}"/>
              </c:ext>
            </c:extLst>
          </c:dPt>
          <c:dPt>
            <c:idx val="11"/>
            <c:marker>
              <c:symbol val="circle"/>
              <c:size val="5"/>
            </c:marker>
            <c:bubble3D val="0"/>
            <c:extLst>
              <c:ext xmlns:c16="http://schemas.microsoft.com/office/drawing/2014/chart" uri="{C3380CC4-5D6E-409C-BE32-E72D297353CC}">
                <c16:uniqueId val="{0000000B-ADB0-4A75-A2F3-2C0745F71AB7}"/>
              </c:ext>
            </c:extLst>
          </c:dPt>
          <c:dPt>
            <c:idx val="13"/>
            <c:marker>
              <c:symbol val="circle"/>
              <c:size val="5"/>
            </c:marker>
            <c:bubble3D val="0"/>
            <c:extLst>
              <c:ext xmlns:c16="http://schemas.microsoft.com/office/drawing/2014/chart" uri="{C3380CC4-5D6E-409C-BE32-E72D297353CC}">
                <c16:uniqueId val="{0000000C-ADB0-4A75-A2F3-2C0745F71AB7}"/>
              </c:ext>
            </c:extLst>
          </c:dPt>
          <c:dPt>
            <c:idx val="14"/>
            <c:bubble3D val="0"/>
            <c:extLst>
              <c:ext xmlns:c16="http://schemas.microsoft.com/office/drawing/2014/chart" uri="{C3380CC4-5D6E-409C-BE32-E72D297353CC}">
                <c16:uniqueId val="{0000000D-ADB0-4A75-A2F3-2C0745F71AB7}"/>
              </c:ext>
            </c:extLst>
          </c:dPt>
          <c:dPt>
            <c:idx val="15"/>
            <c:bubble3D val="0"/>
            <c:extLst>
              <c:ext xmlns:c16="http://schemas.microsoft.com/office/drawing/2014/chart" uri="{C3380CC4-5D6E-409C-BE32-E72D297353CC}">
                <c16:uniqueId val="{0000000E-ADB0-4A75-A2F3-2C0745F71AB7}"/>
              </c:ext>
            </c:extLst>
          </c:dPt>
          <c:dPt>
            <c:idx val="16"/>
            <c:bubble3D val="0"/>
            <c:extLst>
              <c:ext xmlns:c16="http://schemas.microsoft.com/office/drawing/2014/chart" uri="{C3380CC4-5D6E-409C-BE32-E72D297353CC}">
                <c16:uniqueId val="{0000000F-ADB0-4A75-A2F3-2C0745F71AB7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10-ADB0-4A75-A2F3-2C0745F71AB7}"/>
              </c:ext>
            </c:extLst>
          </c:dPt>
          <c:dPt>
            <c:idx val="18"/>
            <c:bubble3D val="0"/>
            <c:extLst>
              <c:ext xmlns:c16="http://schemas.microsoft.com/office/drawing/2014/chart" uri="{C3380CC4-5D6E-409C-BE32-E72D297353CC}">
                <c16:uniqueId val="{00000011-ADB0-4A75-A2F3-2C0745F71AB7}"/>
              </c:ext>
            </c:extLst>
          </c:dPt>
          <c:dPt>
            <c:idx val="19"/>
            <c:bubble3D val="0"/>
            <c:extLst>
              <c:ext xmlns:c16="http://schemas.microsoft.com/office/drawing/2014/chart" uri="{C3380CC4-5D6E-409C-BE32-E72D297353CC}">
                <c16:uniqueId val="{00000012-ADB0-4A75-A2F3-2C0745F71AB7}"/>
              </c:ext>
            </c:extLst>
          </c:dPt>
          <c:dPt>
            <c:idx val="20"/>
            <c:bubble3D val="0"/>
            <c:extLst>
              <c:ext xmlns:c16="http://schemas.microsoft.com/office/drawing/2014/chart" uri="{C3380CC4-5D6E-409C-BE32-E72D297353CC}">
                <c16:uniqueId val="{00000013-ADB0-4A75-A2F3-2C0745F71AB7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DB0-4A75-A2F3-2C0745F71AB7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ADB0-4A75-A2F3-2C0745F71AB7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ADB0-4A75-A2F3-2C0745F71AB7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ADB0-4A75-A2F3-2C0745F71AB7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ADB0-4A75-A2F3-2C0745F71AB7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ADB0-4A75-A2F3-2C0745F71AB7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ADB0-4A75-A2F3-2C0745F71AB7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ADB0-4A75-A2F3-2C0745F71AB7}"/>
                </c:ext>
              </c:extLst>
            </c:dLbl>
            <c:dLbl>
              <c:idx val="8"/>
              <c:layout>
                <c:manualLayout>
                  <c:x val="-2.7785815122593972E-2"/>
                  <c:y val="-2.5334282870234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B-ADB0-4A75-A2F3-2C0745F71AB7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ADB0-4A75-A2F3-2C0745F71AB7}"/>
                </c:ext>
              </c:extLst>
            </c:dLbl>
            <c:dLbl>
              <c:idx val="10"/>
              <c:layout>
                <c:manualLayout>
                  <c:x val="-3.2545162957021187E-2"/>
                  <c:y val="-7.4255024092137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ADB0-4A75-A2F3-2C0745F71AB7}"/>
                </c:ext>
              </c:extLst>
            </c:dLbl>
            <c:dLbl>
              <c:idx val="11"/>
              <c:layout>
                <c:manualLayout>
                  <c:x val="-1.3571080460721257E-2"/>
                  <c:y val="-5.38124903240437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ADB0-4A75-A2F3-2C0745F71AB7}"/>
                </c:ext>
              </c:extLst>
            </c:dLbl>
            <c:dLbl>
              <c:idx val="12"/>
              <c:layout>
                <c:manualLayout>
                  <c:x val="3.4048741175142705E-3"/>
                  <c:y val="-5.0414494055497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C-ADB0-4A75-A2F3-2C0745F71AB7}"/>
                </c:ext>
              </c:extLst>
            </c:dLbl>
            <c:dLbl>
              <c:idx val="13"/>
              <c:layout>
                <c:manualLayout>
                  <c:x val="1.099796157641298E-2"/>
                  <c:y val="-1.38461572007648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ADB0-4A75-A2F3-2C0745F71AB7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'[Grafici_incidenti stradali_report_IT_ENanno2023.xlsx]FIGURA 1 2023'!$A$11:$A$31</c:f>
              <c:numCache>
                <c:formatCode>General</c:formatCode>
                <c:ptCount val="2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</c:numCache>
            </c:numRef>
          </c:cat>
          <c:val>
            <c:numRef>
              <c:f>'[Grafici_incidenti stradali_report_IT_ENanno2023.xlsx]FIGURA 1 2023'!$B$11:$B$31</c:f>
              <c:numCache>
                <c:formatCode>General</c:formatCode>
                <c:ptCount val="21"/>
                <c:pt idx="0">
                  <c:v>212997</c:v>
                </c:pt>
                <c:pt idx="1">
                  <c:v>205638</c:v>
                </c:pt>
                <c:pt idx="2">
                  <c:v>188228</c:v>
                </c:pt>
                <c:pt idx="3">
                  <c:v>181660</c:v>
                </c:pt>
                <c:pt idx="4">
                  <c:v>177031</c:v>
                </c:pt>
                <c:pt idx="5">
                  <c:v>174539</c:v>
                </c:pt>
                <c:pt idx="6">
                  <c:v>175791</c:v>
                </c:pt>
                <c:pt idx="7">
                  <c:v>174933</c:v>
                </c:pt>
                <c:pt idx="8">
                  <c:v>172553</c:v>
                </c:pt>
                <c:pt idx="9">
                  <c:v>172183</c:v>
                </c:pt>
                <c:pt idx="10">
                  <c:v>118298</c:v>
                </c:pt>
                <c:pt idx="11">
                  <c:v>151875</c:v>
                </c:pt>
                <c:pt idx="12">
                  <c:v>165889</c:v>
                </c:pt>
                <c:pt idx="13">
                  <c:v>166525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D-ADB0-4A75-A2F3-2C0745F71AB7}"/>
            </c:ext>
          </c:extLst>
        </c:ser>
        <c:ser>
          <c:idx val="2"/>
          <c:order val="2"/>
          <c:tx>
            <c:strRef>
              <c:f>'[Grafici_incidenti stradali_report_IT_ENanno2023.xlsx]FIGURA 1 2023'!$D$1</c:f>
              <c:strCache>
                <c:ptCount val="1"/>
                <c:pt idx="0">
                  <c:v>Feriti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dPt>
            <c:idx val="0"/>
            <c:marker>
              <c:symbol val="triangle"/>
              <c:size val="5"/>
              <c:spPr>
                <a:solidFill>
                  <a:srgbClr val="002060"/>
                </a:solidFill>
                <a:ln>
                  <a:solidFill>
                    <a:srgbClr val="00206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E-ADB0-4A75-A2F3-2C0745F71AB7}"/>
              </c:ext>
            </c:extLst>
          </c:dPt>
          <c:dPt>
            <c:idx val="9"/>
            <c:marker>
              <c:symbol val="triangle"/>
              <c:size val="5"/>
              <c:spPr>
                <a:solidFill>
                  <a:srgbClr val="002060"/>
                </a:solidFill>
                <a:ln>
                  <a:solidFill>
                    <a:srgbClr val="00206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F-ADB0-4A75-A2F3-2C0745F71AB7}"/>
              </c:ext>
            </c:extLst>
          </c:dPt>
          <c:dPt>
            <c:idx val="10"/>
            <c:marker>
              <c:symbol val="triangle"/>
              <c:size val="5"/>
              <c:spPr>
                <a:solidFill>
                  <a:srgbClr val="002060"/>
                </a:solidFill>
                <a:ln>
                  <a:solidFill>
                    <a:srgbClr val="00206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0-ADB0-4A75-A2F3-2C0745F71AB7}"/>
              </c:ext>
            </c:extLst>
          </c:dPt>
          <c:dPt>
            <c:idx val="11"/>
            <c:marker>
              <c:symbol val="triangle"/>
              <c:size val="5"/>
              <c:spPr>
                <a:solidFill>
                  <a:srgbClr val="002060"/>
                </a:solidFill>
                <a:ln>
                  <a:solidFill>
                    <a:srgbClr val="00206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1-ADB0-4A75-A2F3-2C0745F71AB7}"/>
              </c:ext>
            </c:extLst>
          </c:dPt>
          <c:dPt>
            <c:idx val="12"/>
            <c:marker>
              <c:symbol val="triangle"/>
              <c:size val="5"/>
              <c:spPr>
                <a:solidFill>
                  <a:srgbClr val="002060"/>
                </a:solidFill>
                <a:ln>
                  <a:solidFill>
                    <a:srgbClr val="00206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2-ADB0-4A75-A2F3-2C0745F71AB7}"/>
              </c:ext>
            </c:extLst>
          </c:dPt>
          <c:dPt>
            <c:idx val="13"/>
            <c:marker>
              <c:symbol val="triangle"/>
              <c:size val="5"/>
              <c:spPr>
                <a:solidFill>
                  <a:srgbClr val="002060"/>
                </a:solidFill>
                <a:ln>
                  <a:solidFill>
                    <a:srgbClr val="00206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3-ADB0-4A75-A2F3-2C0745F71AB7}"/>
              </c:ext>
            </c:extLst>
          </c:dPt>
          <c:dPt>
            <c:idx val="14"/>
            <c:bubble3D val="0"/>
            <c:extLst>
              <c:ext xmlns:c16="http://schemas.microsoft.com/office/drawing/2014/chart" uri="{C3380CC4-5D6E-409C-BE32-E72D297353CC}">
                <c16:uniqueId val="{00000024-ADB0-4A75-A2F3-2C0745F71AB7}"/>
              </c:ext>
            </c:extLst>
          </c:dPt>
          <c:dPt>
            <c:idx val="15"/>
            <c:bubble3D val="0"/>
            <c:extLst>
              <c:ext xmlns:c16="http://schemas.microsoft.com/office/drawing/2014/chart" uri="{C3380CC4-5D6E-409C-BE32-E72D297353CC}">
                <c16:uniqueId val="{00000025-ADB0-4A75-A2F3-2C0745F71AB7}"/>
              </c:ext>
            </c:extLst>
          </c:dPt>
          <c:dPt>
            <c:idx val="16"/>
            <c:bubble3D val="0"/>
            <c:extLst>
              <c:ext xmlns:c16="http://schemas.microsoft.com/office/drawing/2014/chart" uri="{C3380CC4-5D6E-409C-BE32-E72D297353CC}">
                <c16:uniqueId val="{00000026-ADB0-4A75-A2F3-2C0745F71AB7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27-ADB0-4A75-A2F3-2C0745F71AB7}"/>
              </c:ext>
            </c:extLst>
          </c:dPt>
          <c:dPt>
            <c:idx val="18"/>
            <c:bubble3D val="0"/>
            <c:extLst>
              <c:ext xmlns:c16="http://schemas.microsoft.com/office/drawing/2014/chart" uri="{C3380CC4-5D6E-409C-BE32-E72D297353CC}">
                <c16:uniqueId val="{00000028-ADB0-4A75-A2F3-2C0745F71AB7}"/>
              </c:ext>
            </c:extLst>
          </c:dPt>
          <c:dPt>
            <c:idx val="19"/>
            <c:bubble3D val="0"/>
            <c:extLst>
              <c:ext xmlns:c16="http://schemas.microsoft.com/office/drawing/2014/chart" uri="{C3380CC4-5D6E-409C-BE32-E72D297353CC}">
                <c16:uniqueId val="{00000029-ADB0-4A75-A2F3-2C0745F71AB7}"/>
              </c:ext>
            </c:extLst>
          </c:dPt>
          <c:dPt>
            <c:idx val="20"/>
            <c:bubble3D val="0"/>
            <c:extLst>
              <c:ext xmlns:c16="http://schemas.microsoft.com/office/drawing/2014/chart" uri="{C3380CC4-5D6E-409C-BE32-E72D297353CC}">
                <c16:uniqueId val="{0000002A-ADB0-4A75-A2F3-2C0745F71AB7}"/>
              </c:ext>
            </c:extLst>
          </c:dPt>
          <c:dLbls>
            <c:dLbl>
              <c:idx val="9"/>
              <c:layout>
                <c:manualLayout>
                  <c:x val="-5.2098403354863758E-2"/>
                  <c:y val="-4.2223804783724353E-2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/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F-ADB0-4A75-A2F3-2C0745F71AB7}"/>
                </c:ext>
              </c:extLst>
            </c:dLbl>
            <c:dLbl>
              <c:idx val="10"/>
              <c:layout>
                <c:manualLayout>
                  <c:x val="-3.3960257244084933E-2"/>
                  <c:y val="-0.13191491362087202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/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0-ADB0-4A75-A2F3-2C0745F71AB7}"/>
                </c:ext>
              </c:extLst>
            </c:dLbl>
            <c:dLbl>
              <c:idx val="11"/>
              <c:layout>
                <c:manualLayout>
                  <c:x val="-6.2390098563095695E-3"/>
                  <c:y val="-0.10659233351722193"/>
                </c:manualLayout>
              </c:layout>
              <c:numFmt formatCode="#,##0" sourceLinked="0"/>
              <c:spPr>
                <a:noFill/>
                <a:ln w="19050">
                  <a:noFill/>
                </a:ln>
                <a:effectLst/>
              </c:spPr>
              <c:txPr>
                <a:bodyPr/>
                <a:lstStyle/>
                <a:p>
                  <a:pPr>
                    <a:defRPr/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7632478992446954E-2"/>
                      <c:h val="6.842384188747721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21-ADB0-4A75-A2F3-2C0745F71AB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'[Grafici_incidenti stradali_report_IT_ENanno2023.xlsx]FIGURA 1 2023'!$A$11:$A$31</c:f>
              <c:numCache>
                <c:formatCode>General</c:formatCode>
                <c:ptCount val="2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</c:numCache>
            </c:numRef>
          </c:cat>
          <c:val>
            <c:numRef>
              <c:f>'[Grafici_incidenti stradali_report_IT_ENanno2023.xlsx]FIGURA 1 2023'!$D$11:$D$31</c:f>
              <c:numCache>
                <c:formatCode>General</c:formatCode>
                <c:ptCount val="21"/>
                <c:pt idx="0">
                  <c:v>304720</c:v>
                </c:pt>
                <c:pt idx="1">
                  <c:v>292019</c:v>
                </c:pt>
                <c:pt idx="2">
                  <c:v>266864</c:v>
                </c:pt>
                <c:pt idx="3">
                  <c:v>258093</c:v>
                </c:pt>
                <c:pt idx="4">
                  <c:v>251147</c:v>
                </c:pt>
                <c:pt idx="5">
                  <c:v>246920</c:v>
                </c:pt>
                <c:pt idx="6">
                  <c:v>249175</c:v>
                </c:pt>
                <c:pt idx="7">
                  <c:v>246750</c:v>
                </c:pt>
                <c:pt idx="8">
                  <c:v>242919</c:v>
                </c:pt>
                <c:pt idx="9">
                  <c:v>241384</c:v>
                </c:pt>
                <c:pt idx="10">
                  <c:v>159248</c:v>
                </c:pt>
                <c:pt idx="11">
                  <c:v>204728</c:v>
                </c:pt>
                <c:pt idx="12">
                  <c:v>223475</c:v>
                </c:pt>
                <c:pt idx="13">
                  <c:v>224634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B-ADB0-4A75-A2F3-2C0745F71A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072976"/>
        <c:axId val="200073536"/>
      </c:lineChart>
      <c:catAx>
        <c:axId val="200072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it-IT"/>
          </a:p>
        </c:txPr>
        <c:crossAx val="200073536"/>
        <c:crosses val="autoZero"/>
        <c:auto val="1"/>
        <c:lblAlgn val="ctr"/>
        <c:lblOffset val="100"/>
        <c:noMultiLvlLbl val="0"/>
      </c:catAx>
      <c:valAx>
        <c:axId val="200073536"/>
        <c:scaling>
          <c:orientation val="minMax"/>
          <c:max val="3200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#,##0" sourceLinked="0"/>
        <c:majorTickMark val="out"/>
        <c:minorTickMark val="none"/>
        <c:tickLblPos val="nextTo"/>
        <c:crossAx val="200072976"/>
        <c:crosses val="autoZero"/>
        <c:crossBetween val="between"/>
      </c:valAx>
      <c:valAx>
        <c:axId val="200246480"/>
        <c:scaling>
          <c:orientation val="minMax"/>
          <c:max val="8000"/>
          <c:min val="0"/>
        </c:scaling>
        <c:delete val="0"/>
        <c:axPos val="r"/>
        <c:numFmt formatCode="#,##0" sourceLinked="0"/>
        <c:majorTickMark val="out"/>
        <c:minorTickMark val="none"/>
        <c:tickLblPos val="nextTo"/>
        <c:crossAx val="200247040"/>
        <c:crosses val="max"/>
        <c:crossBetween val="between"/>
      </c:valAx>
      <c:catAx>
        <c:axId val="2002470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0246480"/>
        <c:crosses val="autoZero"/>
        <c:auto val="1"/>
        <c:lblAlgn val="ctr"/>
        <c:lblOffset val="100"/>
        <c:noMultiLvlLbl val="0"/>
      </c:catAx>
      <c:spPr>
        <a:noFill/>
      </c:spPr>
    </c:plotArea>
    <c:legend>
      <c:legendPos val="r"/>
      <c:layout>
        <c:manualLayout>
          <c:xMode val="edge"/>
          <c:yMode val="edge"/>
          <c:x val="0.84611159134633263"/>
          <c:y val="2.7498220628159917E-2"/>
          <c:w val="0.14082572645870872"/>
          <c:h val="0.91737783523328242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image" Target="../media/image7.png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image" Target="../media/image7.png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0.48024</cdr:x>
      <cdr:y>0.00498</cdr:y>
    </cdr:from>
    <cdr:to>
      <cdr:x>0.77803</cdr:x>
      <cdr:y>0.08539</cdr:y>
    </cdr:to>
    <cdr:sp macro="" textlink="">
      <cdr:nvSpPr>
        <cdr:cNvPr id="3" name="CasellaDiTesto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10013" y="10584"/>
          <a:ext cx="2672566" cy="1710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91440" tIns="45720" rIns="91440" bIns="45720" anchor="t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 rtl="0">
            <a:defRPr sz="1000"/>
          </a:pPr>
          <a:r>
            <a:rPr lang="it-IT" sz="1400" b="1" i="0" u="none" strike="noStrike" baseline="0">
              <a:solidFill>
                <a:srgbClr val="000000"/>
              </a:solidFill>
              <a:latin typeface="Arial"/>
              <a:cs typeface="Arial"/>
            </a:rPr>
            <a:t>Scala Serie Morti</a:t>
          </a:r>
          <a:endParaRPr lang="it-IT" sz="1400" b="1"/>
        </a:p>
      </cdr:txBody>
    </cdr:sp>
  </cdr:relSizeAnchor>
  <cdr:relSizeAnchor xmlns:cdr="http://schemas.openxmlformats.org/drawingml/2006/chartDrawing">
    <cdr:from>
      <cdr:x>0</cdr:x>
      <cdr:y>0</cdr:y>
    </cdr:from>
    <cdr:to>
      <cdr:x>0.30242</cdr:x>
      <cdr:y>0.0921</cdr:y>
    </cdr:to>
    <cdr:sp macro="" textlink="">
      <cdr:nvSpPr>
        <cdr:cNvPr id="4" name="CasellaDiTesto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0" y="0"/>
          <a:ext cx="3384032" cy="43348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91440" tIns="45720" rIns="91440" bIns="45720" anchor="t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 rtl="0">
            <a:defRPr sz="1000"/>
          </a:pPr>
          <a:r>
            <a:rPr lang="it-IT" sz="1400" b="1" i="0" u="none" strike="noStrike" baseline="0">
              <a:solidFill>
                <a:srgbClr val="000000"/>
              </a:solidFill>
              <a:latin typeface="Arial"/>
              <a:cs typeface="Arial"/>
            </a:rPr>
            <a:t>Scala Serie Incidenti e Feriti</a:t>
          </a:r>
          <a:endParaRPr lang="it-IT" sz="1400" b="1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F835E2-227D-43BA-B3A5-E9E433264387}" type="datetimeFigureOut">
              <a:rPr lang="en-US"/>
              <a:pPr>
                <a:defRPr/>
              </a:pPr>
              <a:t>1/14/2025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5F5882C-B867-4FE7-97C9-87FBF93DC80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444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F5882C-B867-4FE7-97C9-87FBF93DC80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796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1070" y="2621956"/>
            <a:ext cx="9818337" cy="2782819"/>
          </a:xfrm>
          <a:effectLst/>
        </p:spPr>
        <p:txBody>
          <a:bodyPr lIns="0" tIns="0" rIns="0" bIns="0" anchor="ctr">
            <a:normAutofit/>
          </a:bodyPr>
          <a:lstStyle>
            <a:lvl1pPr>
              <a:lnSpc>
                <a:spcPts val="3600"/>
              </a:lnSpc>
              <a:defRPr sz="3400" b="0" cap="none">
                <a:solidFill>
                  <a:srgbClr val="C000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it-IT" dirty="0"/>
              <a:t>FARE CLIC PER MODIFICARE LO STILE DEL TITOLO DELLO SCHEMA FARE CLIC PER MODIFICARE LO STILE DEL TITOLO DELLO SCHEMA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84E50FF-EF10-4A0E-8686-237E66B24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9184" y="6495314"/>
            <a:ext cx="7481115" cy="179536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400"/>
              </a:lnSpc>
              <a:spcAft>
                <a:spcPts val="200"/>
              </a:spcAft>
              <a:buNone/>
              <a:defRPr sz="11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71492F8-659D-4E4C-A49D-B7C567539112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69185" y="1287956"/>
            <a:ext cx="3689746" cy="2160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500"/>
              </a:lnSpc>
              <a:spcAft>
                <a:spcPts val="600"/>
              </a:spcAft>
              <a:buNone/>
              <a:defRPr lang="it-IT" sz="12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384E50FF-EF10-4A0E-8686-237E66B249C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469184" y="1522956"/>
            <a:ext cx="3689747" cy="1080000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2000" b="0">
                <a:solidFill>
                  <a:srgbClr val="636462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84E50FF-EF10-4A0E-8686-237E66B249C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69184" y="6297672"/>
            <a:ext cx="7481115" cy="188513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400"/>
              </a:lnSpc>
              <a:spcAft>
                <a:spcPts val="200"/>
              </a:spcAft>
              <a:buNone/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A8FC9CB7-7D84-419A-988C-7B8817E18EDB}"/>
              </a:ext>
            </a:extLst>
          </p:cNvPr>
          <p:cNvSpPr/>
          <p:nvPr userDrawn="1"/>
        </p:nvSpPr>
        <p:spPr>
          <a:xfrm>
            <a:off x="463550" y="0"/>
            <a:ext cx="3708400" cy="1089025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F57BA760-D00A-4F5B-B978-07F3F810367F}"/>
              </a:ext>
            </a:extLst>
          </p:cNvPr>
          <p:cNvSpPr/>
          <p:nvPr userDrawn="1"/>
        </p:nvSpPr>
        <p:spPr>
          <a:xfrm>
            <a:off x="4251325" y="0"/>
            <a:ext cx="3706813" cy="1089025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17FA033-79E9-4921-B88E-03D9DAACCE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50841" y="637832"/>
            <a:ext cx="2700000" cy="461927"/>
          </a:xfrm>
          <a:prstGeom prst="rect">
            <a:avLst/>
          </a:prstGeom>
        </p:spPr>
      </p:pic>
      <p:sp>
        <p:nvSpPr>
          <p:cNvPr id="16" name="Rectangle 9">
            <a:extLst>
              <a:ext uri="{FF2B5EF4-FFF2-40B4-BE49-F238E27FC236}">
                <a16:creationId xmlns:a16="http://schemas.microsoft.com/office/drawing/2014/main" id="{821E4C3A-67D5-4B9E-B373-7B560EA0839E}"/>
              </a:ext>
            </a:extLst>
          </p:cNvPr>
          <p:cNvSpPr/>
          <p:nvPr userDrawn="1"/>
        </p:nvSpPr>
        <p:spPr>
          <a:xfrm>
            <a:off x="8037513" y="0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59982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immagini affian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C2F57ACB-1A9A-42A2-B0B9-3C24FCCE916F}"/>
              </a:ext>
            </a:extLst>
          </p:cNvPr>
          <p:cNvSpPr/>
          <p:nvPr userDrawn="1"/>
        </p:nvSpPr>
        <p:spPr>
          <a:xfrm>
            <a:off x="471488" y="1571124"/>
            <a:ext cx="5472112" cy="43920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A0C542E8-A419-4B8E-8AE4-1D0DC75ADF26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562922" y="1691683"/>
            <a:ext cx="5304733" cy="387373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3F3446B5-6360-4947-B444-A1DBFD655274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62922" y="2172243"/>
            <a:ext cx="5304733" cy="366873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20" name="Rectangle 8">
            <a:extLst>
              <a:ext uri="{FF2B5EF4-FFF2-40B4-BE49-F238E27FC236}">
                <a16:creationId xmlns:a16="http://schemas.microsoft.com/office/drawing/2014/main" id="{D17306DB-EF2B-46DB-BE4C-67BA4581EC8A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10">
            <a:extLst>
              <a:ext uri="{FF2B5EF4-FFF2-40B4-BE49-F238E27FC236}">
                <a16:creationId xmlns:a16="http://schemas.microsoft.com/office/drawing/2014/main" id="{27663729-5A18-460D-BCC5-1C121255BEC2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9">
            <a:extLst>
              <a:ext uri="{FF2B5EF4-FFF2-40B4-BE49-F238E27FC236}">
                <a16:creationId xmlns:a16="http://schemas.microsoft.com/office/drawing/2014/main" id="{88AE038F-3265-4340-AFAF-203DBF97366C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5203E877-BB68-4C3E-A95D-262A3B3831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DDB77A0D-9AB4-48A1-82C5-A09A7D4F72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72973" y="6502895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ABB3C7F1-D02D-4858-A51B-B1211EF06EF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323469" y="6405108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1</a:t>
            </a: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2E11952F-B65E-4BC4-A306-BA5F2E5E1051}"/>
              </a:ext>
            </a:extLst>
          </p:cNvPr>
          <p:cNvSpPr/>
          <p:nvPr userDrawn="1"/>
        </p:nvSpPr>
        <p:spPr>
          <a:xfrm>
            <a:off x="6256216" y="1557338"/>
            <a:ext cx="5472000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10FF5994-804D-479E-8547-F402AE8DD1D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376432" y="1684420"/>
            <a:ext cx="5231635" cy="457200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4C0547B4-6D28-4C23-830C-984AB52D9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6432" y="2220577"/>
            <a:ext cx="5231636" cy="362039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asellaDiTesto 15"/>
          <p:cNvSpPr txBox="1"/>
          <p:nvPr userDrawn="1"/>
        </p:nvSpPr>
        <p:spPr>
          <a:xfrm>
            <a:off x="825119" y="6476725"/>
            <a:ext cx="10285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Broccoli M. – Bruzzone S.  - </a:t>
            </a:r>
            <a:r>
              <a:rPr lang="en-US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0" dirty="0">
                <a:latin typeface="Arial" panose="020B0604020202020204" pitchFamily="34" charset="0"/>
                <a:cs typeface="Arial" panose="020B0604020202020204" pitchFamily="34" charset="0"/>
              </a:rPr>
              <a:t>Statistiche sperimentali su Incidenti stradali e utilizzo di Open Street </a:t>
            </a:r>
            <a:r>
              <a:rPr lang="it-IT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it-IT" sz="1400" b="0" dirty="0">
                <a:latin typeface="Arial" panose="020B0604020202020204" pitchFamily="34" charset="0"/>
                <a:cs typeface="Arial" panose="020B0604020202020204" pitchFamily="34" charset="0"/>
              </a:rPr>
              <a:t> – Roma</a:t>
            </a:r>
            <a:r>
              <a:rPr lang="it-IT" sz="1400" b="0" baseline="0" dirty="0">
                <a:latin typeface="Arial" panose="020B0604020202020204" pitchFamily="34" charset="0"/>
                <a:cs typeface="Arial" panose="020B0604020202020204" pitchFamily="34" charset="0"/>
              </a:rPr>
              <a:t> 13 aprile 2021</a:t>
            </a:r>
            <a:endParaRPr lang="it-IT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320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dascalia+grafico o tavol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3786" y="1557338"/>
            <a:ext cx="11283042" cy="66255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86" y="2319687"/>
            <a:ext cx="11283042" cy="36302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D0FB10A6-C138-494B-9E13-24A27B8289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33C25-F53C-40FF-87FE-5A1021509E5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id="{96897485-CF07-4D6A-ABB8-A29D7DC57109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BC91E05A-8494-49B6-B257-61F68DA8B315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422199A7-2A62-43D5-872A-CD0B9A3D6E61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1B2ED1D9-25D5-4BB7-87C2-D519D93363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420491" y="6494193"/>
            <a:ext cx="10285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Broccoli M. – Bruzzone S.  - </a:t>
            </a:r>
            <a:r>
              <a:rPr lang="en-US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Utilizzo di Open Street </a:t>
            </a:r>
            <a:r>
              <a:rPr lang="it-IT" sz="1400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Map</a:t>
            </a:r>
            <a:r>
              <a:rPr lang="it-I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per il calcolo di indicatori per l’incidentalità stradale</a:t>
            </a:r>
          </a:p>
        </p:txBody>
      </p:sp>
    </p:spTree>
    <p:extLst>
      <p:ext uri="{BB962C8B-B14F-4D97-AF65-F5344CB8AC3E}">
        <p14:creationId xmlns:p14="http://schemas.microsoft.com/office/powerpoint/2010/main" val="3069949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18A4B74D-95FF-4ECC-AED0-C183993F87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8324380-A91B-40DB-8B06-87F1716A8E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376CEDB-6160-4575-AAD8-45EA5C0ED5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7" name="CasellaDiTesto 6"/>
          <p:cNvSpPr txBox="1"/>
          <p:nvPr userDrawn="1"/>
        </p:nvSpPr>
        <p:spPr>
          <a:xfrm>
            <a:off x="420491" y="6494193"/>
            <a:ext cx="10285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Broccoli M. – Bruzzone S.  - </a:t>
            </a:r>
            <a:r>
              <a:rPr lang="en-US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Utilizzo di Open Street </a:t>
            </a:r>
            <a:r>
              <a:rPr lang="it-IT" sz="1400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Map</a:t>
            </a:r>
            <a:r>
              <a:rPr lang="it-I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per il calcolo di indicatori per l’incidentalità stradale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2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ngraziame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3786" y="1796902"/>
            <a:ext cx="11283042" cy="1839433"/>
          </a:xfrm>
          <a:effectLst/>
        </p:spPr>
        <p:txBody>
          <a:bodyPr anchor="ctr">
            <a:noAutofit/>
          </a:bodyPr>
          <a:lstStyle>
            <a:lvl1pPr algn="ctr">
              <a:defRPr sz="7000" b="0" cap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5894EA2-4831-F84E-BBDE-8E89A3516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96093" y="3683529"/>
            <a:ext cx="5624623" cy="423612"/>
          </a:xfrm>
        </p:spPr>
        <p:txBody>
          <a:bodyPr spcCol="360000" anchor="ctr">
            <a:noAutofit/>
          </a:bodyPr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02837C0E-8F15-489B-800B-6F1CBBB23F06}"/>
              </a:ext>
            </a:extLst>
          </p:cNvPr>
          <p:cNvSpPr/>
          <p:nvPr userDrawn="1"/>
        </p:nvSpPr>
        <p:spPr>
          <a:xfrm>
            <a:off x="463550" y="5773825"/>
            <a:ext cx="3708400" cy="1089025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1C3885B9-D4F0-42E8-A6EE-EB419237E845}"/>
              </a:ext>
            </a:extLst>
          </p:cNvPr>
          <p:cNvSpPr/>
          <p:nvPr userDrawn="1"/>
        </p:nvSpPr>
        <p:spPr>
          <a:xfrm>
            <a:off x="4251325" y="5773825"/>
            <a:ext cx="3706813" cy="1089025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F54AFB7-6D67-44BA-975B-F9E2C29BB4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50841" y="6092375"/>
            <a:ext cx="2700000" cy="461927"/>
          </a:xfrm>
          <a:prstGeom prst="rect">
            <a:avLst/>
          </a:prstGeom>
        </p:spPr>
      </p:pic>
      <p:sp>
        <p:nvSpPr>
          <p:cNvPr id="12" name="Rectangle 9">
            <a:extLst>
              <a:ext uri="{FF2B5EF4-FFF2-40B4-BE49-F238E27FC236}">
                <a16:creationId xmlns:a16="http://schemas.microsoft.com/office/drawing/2014/main" id="{B4CD4512-1FFA-4544-ACEE-31F0A9CA9D05}"/>
              </a:ext>
            </a:extLst>
          </p:cNvPr>
          <p:cNvSpPr/>
          <p:nvPr userDrawn="1"/>
        </p:nvSpPr>
        <p:spPr>
          <a:xfrm>
            <a:off x="8037513" y="6790850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4739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ce o elenco punt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201" y="1557338"/>
            <a:ext cx="11264002" cy="4481153"/>
          </a:xfrm>
        </p:spPr>
        <p:txBody>
          <a:bodyPr lIns="0" tIns="0" rIns="0" bIns="0">
            <a:noAutofit/>
          </a:bodyPr>
          <a:lstStyle>
            <a:lvl1pPr marL="285750" indent="-285750">
              <a:spcAft>
                <a:spcPts val="1800"/>
              </a:spcAft>
              <a:buSzPct val="120000"/>
              <a:buFont typeface="Courier New" panose="02070309020205020404" pitchFamily="49" charset="0"/>
              <a:buChar char="o"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4E3F12-6C4D-C642-90EC-9F9AE3161A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6BE73488-10D2-46C5-8886-B5262B4036E9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9DFCC48B-BCC3-4AAB-8EE4-592BE912D5A8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02EE5703-F2FA-4A41-8927-030A564B0F80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CasellaDiTesto 1"/>
          <p:cNvSpPr txBox="1"/>
          <p:nvPr userDrawn="1"/>
        </p:nvSpPr>
        <p:spPr>
          <a:xfrm>
            <a:off x="825119" y="6371480"/>
            <a:ext cx="10285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Broccoli M. – Bruzzone S.  </a:t>
            </a:r>
            <a:r>
              <a:rPr lang="en-US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en-US" sz="1400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400" kern="1200" baseline="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Istat</a:t>
            </a:r>
            <a:endParaRPr lang="en-US" sz="1400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0548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1 colon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201" y="1557338"/>
            <a:ext cx="11264002" cy="4472526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6F2967F-3AC1-482F-9FA1-FB5058EEC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BB147208-B303-4867-B415-427BFDB712AA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3AC1916D-DE81-4DEB-837D-9B1EBBEBAB9E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EA5C2815-3F5D-4F03-A9B8-AD61D140AB8F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211B9727-26D5-42C6-AA8E-16F0A95510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3DB52600-6114-4FF8-A64F-1419078C06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C98E623A-5D96-4DDD-91E6-E567C5082E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0" name="CasellaDiTesto 9"/>
          <p:cNvSpPr txBox="1"/>
          <p:nvPr userDrawn="1"/>
        </p:nvSpPr>
        <p:spPr>
          <a:xfrm>
            <a:off x="420491" y="6485819"/>
            <a:ext cx="10285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Broccoli M. – Bruzzone S.  - </a:t>
            </a:r>
            <a:r>
              <a:rPr lang="en-US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Utilizzo di Open Street </a:t>
            </a:r>
            <a:r>
              <a:rPr lang="it-IT" sz="1400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Map</a:t>
            </a:r>
            <a:r>
              <a:rPr lang="it-I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per il calcolo di indicatori per l’incidentalità stradale</a:t>
            </a:r>
          </a:p>
        </p:txBody>
      </p:sp>
    </p:spTree>
    <p:extLst>
      <p:ext uri="{BB962C8B-B14F-4D97-AF65-F5344CB8AC3E}">
        <p14:creationId xmlns:p14="http://schemas.microsoft.com/office/powerpoint/2010/main" val="1652028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3786" y="1557338"/>
            <a:ext cx="11276765" cy="4472526"/>
          </a:xfrm>
        </p:spPr>
        <p:txBody>
          <a:bodyPr lIns="0" tIns="0" rIns="0" bIns="0" numCol="2" spcCol="54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85F80FCE-DB62-4AE9-8E37-C5ECE83CEA2A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5337BA55-D4F4-482D-9902-A7DF343CF4BD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1E77F523-A47D-4ED1-A730-DF5462674088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B35A5DA5-9B3D-430B-9B7D-12A49C8960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C87520E-C40B-4CBE-A2FA-D2587AA999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98ED1510-B77E-4E58-8FB2-F06301CA45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588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3787" y="1557337"/>
            <a:ext cx="11269308" cy="4392613"/>
          </a:xfrm>
        </p:spPr>
        <p:txBody>
          <a:bodyPr lIns="0" tIns="0" rIns="0" bIns="0" numCol="3" spcCol="432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A97EA33F-8FE6-43F7-B87B-F8A75881DC82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4457ED34-8FD7-4334-B58D-DE5268F487BB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DE95361B-2753-4630-8435-D8D6DFA2E2B3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9953CB5C-8C23-4943-AA23-507887A04C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EA2B975-3B1B-40A2-9512-420987E416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FD83117-18D4-4F50-B150-B24C3ADCCA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070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+grafico picc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8FFAF148-8C21-EB4F-9093-19ADD1A51882}"/>
              </a:ext>
            </a:extLst>
          </p:cNvPr>
          <p:cNvSpPr/>
          <p:nvPr userDrawn="1"/>
        </p:nvSpPr>
        <p:spPr>
          <a:xfrm>
            <a:off x="8081963" y="1557338"/>
            <a:ext cx="3653783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7519" y="1557338"/>
            <a:ext cx="7305513" cy="4392612"/>
          </a:xfrm>
        </p:spPr>
        <p:txBody>
          <a:bodyPr lIns="0" tIns="0" rIns="0" bIns="0" spcCol="36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8FE997AC-2DEF-4982-9219-0DE8E80C2C1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8162224" y="1696688"/>
            <a:ext cx="3492000" cy="4572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5014FC49-70B3-48C6-AAEA-1B6DEB762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62222" y="2261938"/>
            <a:ext cx="3492000" cy="3600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BFF0EAD9-FB2A-4B10-AC7E-2867676F5114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0">
            <a:extLst>
              <a:ext uri="{FF2B5EF4-FFF2-40B4-BE49-F238E27FC236}">
                <a16:creationId xmlns:a16="http://schemas.microsoft.com/office/drawing/2014/main" id="{4DE85F56-C820-4265-A4F2-F29B8154D702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6D6C4BEC-89CF-43B7-9CD5-49EE71B27928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665B96CC-8D49-494F-9C8A-BD85351377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C1DD249C-FFFA-4674-9CB5-ABEFDF5041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48756CF5-11CA-40E9-BF7A-4F15C16E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asellaDiTesto 15"/>
          <p:cNvSpPr txBox="1"/>
          <p:nvPr userDrawn="1"/>
        </p:nvSpPr>
        <p:spPr>
          <a:xfrm>
            <a:off x="825119" y="6476725"/>
            <a:ext cx="10285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Broccoli M. – Bruzzone S.  - </a:t>
            </a:r>
            <a:r>
              <a:rPr lang="en-US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Utilizzo di Open Street </a:t>
            </a:r>
            <a:r>
              <a:rPr lang="it-IT" sz="1400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Map</a:t>
            </a:r>
            <a:r>
              <a:rPr lang="it-I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per il calcolo di indicatori per l’incidentalità stradale</a:t>
            </a:r>
          </a:p>
        </p:txBody>
      </p:sp>
    </p:spTree>
    <p:extLst>
      <p:ext uri="{BB962C8B-B14F-4D97-AF65-F5344CB8AC3E}">
        <p14:creationId xmlns:p14="http://schemas.microsoft.com/office/powerpoint/2010/main" val="3095217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piccolo+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8FFAF148-8C21-EB4F-9093-19ADD1A51882}"/>
              </a:ext>
            </a:extLst>
          </p:cNvPr>
          <p:cNvSpPr/>
          <p:nvPr userDrawn="1"/>
        </p:nvSpPr>
        <p:spPr>
          <a:xfrm>
            <a:off x="4251325" y="1557338"/>
            <a:ext cx="7485063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895" y="1557338"/>
            <a:ext cx="3528947" cy="4392612"/>
          </a:xfrm>
        </p:spPr>
        <p:txBody>
          <a:bodyPr lIns="0" tIns="0" rIns="0" bIns="0" spcCol="36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10E25EF9-674A-4A68-B7E8-41ACE37CAFA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366950" y="1679423"/>
            <a:ext cx="7253812" cy="457386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9BCFAF2C-DE26-450A-8C7B-A22A26FF4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66949" y="2165685"/>
            <a:ext cx="7253813" cy="370416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D9D4E6DC-14B8-4843-AA1D-57AA39AE5B3E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91CC3821-0B1E-41AB-852F-4CB74E2EA3CC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75FDA81B-88AF-4AF4-8B43-18134CE8E446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A12972DC-41D2-4C0E-AD61-A73383B821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51A03A1C-8D78-4F26-8F73-B711C52ED0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C03E07E-3B47-479C-ADF1-A58628B5A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4" name="CasellaDiTesto 13"/>
          <p:cNvSpPr txBox="1"/>
          <p:nvPr userDrawn="1"/>
        </p:nvSpPr>
        <p:spPr>
          <a:xfrm>
            <a:off x="420491" y="6478198"/>
            <a:ext cx="10285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Broccoli M. – Bruzzone S.  - </a:t>
            </a:r>
            <a:r>
              <a:rPr lang="en-US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Utilizzo di Open Street </a:t>
            </a:r>
            <a:r>
              <a:rPr lang="it-IT" sz="1400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Map</a:t>
            </a:r>
            <a:r>
              <a:rPr lang="it-I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per il calcolo di indicatori per l’incidentalità stradale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056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 + colonna libera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8FFAF148-8C21-EB4F-9093-19ADD1A51882}"/>
              </a:ext>
            </a:extLst>
          </p:cNvPr>
          <p:cNvSpPr/>
          <p:nvPr userDrawn="1"/>
        </p:nvSpPr>
        <p:spPr>
          <a:xfrm>
            <a:off x="473075" y="1557338"/>
            <a:ext cx="7485063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439" y="1560749"/>
            <a:ext cx="3528947" cy="4392612"/>
          </a:xfrm>
        </p:spPr>
        <p:txBody>
          <a:bodyPr lIns="0" tIns="0" rIns="0" bIns="0" spcCol="36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10E25EF9-674A-4A68-B7E8-41ACE37CAFA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588700" y="1679423"/>
            <a:ext cx="7253812" cy="457386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9BCFAF2C-DE26-450A-8C7B-A22A26FF4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8699" y="2165685"/>
            <a:ext cx="7253813" cy="370416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D9D4E6DC-14B8-4843-AA1D-57AA39AE5B3E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91CC3821-0B1E-41AB-852F-4CB74E2EA3CC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75FDA81B-88AF-4AF4-8B43-18134CE8E446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A12972DC-41D2-4C0E-AD61-A73383B821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51A03A1C-8D78-4F26-8F73-B711C52ED0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B3668A3-50F9-4865-BCB1-15BD808B5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7046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à testo+metà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8FFAF148-8C21-EB4F-9093-19ADD1A51882}"/>
              </a:ext>
            </a:extLst>
          </p:cNvPr>
          <p:cNvSpPr/>
          <p:nvPr userDrawn="1"/>
        </p:nvSpPr>
        <p:spPr>
          <a:xfrm>
            <a:off x="6256216" y="1557338"/>
            <a:ext cx="5472000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3786" y="1557338"/>
            <a:ext cx="5472000" cy="4392612"/>
          </a:xfrm>
        </p:spPr>
        <p:txBody>
          <a:bodyPr lIns="0" tIns="0" rIns="0" bIns="0" spcCol="36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1BE1843A-CB5F-4920-B032-23C22AAE931F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376432" y="1684420"/>
            <a:ext cx="5231635" cy="457200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22E57A97-B19C-4884-84CD-94CF8F624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6432" y="2220577"/>
            <a:ext cx="5231636" cy="362039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EBDED907-CBCE-4C48-8974-1732296AB56B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F1D4BD23-7064-4A1A-B3B8-22936DC971AB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45DD4428-CB25-4CE0-B3BD-9E45A9B024CE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ACFFE7A2-271E-4180-8862-1207E565D1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0A34ABB8-E594-41C5-B46B-F19275F5E5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EB9757BE-24B5-4D77-9B24-FA598161B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147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8000" y="939800"/>
            <a:ext cx="112045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 dello schema</a:t>
            </a:r>
            <a:endParaRPr lang="en-US" altLang="it-IT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8000" y="2103438"/>
            <a:ext cx="11204575" cy="35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20" r:id="rId8"/>
    <p:sldLayoutId id="2147483714" r:id="rId9"/>
    <p:sldLayoutId id="2147483716" r:id="rId10"/>
    <p:sldLayoutId id="2147483715" r:id="rId11"/>
    <p:sldLayoutId id="2147483717" r:id="rId12"/>
    <p:sldLayoutId id="2147483718" r:id="rId13"/>
  </p:sldLayoutIdLst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2400" b="1" kern="1200">
          <a:solidFill>
            <a:srgbClr val="5959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457200" rtl="0" fontAlgn="base">
        <a:spcBef>
          <a:spcPct val="0"/>
        </a:spcBef>
        <a:spcAft>
          <a:spcPct val="0"/>
        </a:spcAft>
        <a:defRPr sz="2400" b="1">
          <a:solidFill>
            <a:srgbClr val="595959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400" b="1">
          <a:solidFill>
            <a:srgbClr val="595959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400" b="1">
          <a:solidFill>
            <a:srgbClr val="595959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400" b="1">
          <a:solidFill>
            <a:srgbClr val="595959"/>
          </a:solidFill>
          <a:latin typeface="Arial" panose="020B0604020202020204" pitchFamily="34" charset="0"/>
          <a:cs typeface="Arial" panose="020B0604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algn="l" defTabSz="457200" rtl="0" fontAlgn="t">
        <a:spcBef>
          <a:spcPct val="0"/>
        </a:spcBef>
        <a:spcAft>
          <a:spcPts val="1200"/>
        </a:spcAft>
        <a:buClr>
          <a:srgbClr val="CC2A2A"/>
        </a:buClr>
        <a:buSzPct val="100000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23850" algn="l" defTabSz="457200" rtl="0" fontAlgn="base">
        <a:spcBef>
          <a:spcPct val="20000"/>
        </a:spcBef>
        <a:spcAft>
          <a:spcPts val="600"/>
        </a:spcAft>
        <a:buClr>
          <a:srgbClr val="CC2A2A"/>
        </a:buClr>
        <a:buSzPct val="100000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algn="l" defTabSz="457200" rtl="0" fontAlgn="base">
        <a:spcBef>
          <a:spcPct val="20000"/>
        </a:spcBef>
        <a:spcAft>
          <a:spcPts val="600"/>
        </a:spcAft>
        <a:buClr>
          <a:srgbClr val="CC2A2A"/>
        </a:buClr>
        <a:buSzPct val="100000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06475" algn="l" defTabSz="457200" rtl="0" fontAlgn="base">
        <a:spcBef>
          <a:spcPct val="20000"/>
        </a:spcBef>
        <a:spcAft>
          <a:spcPts val="600"/>
        </a:spcAft>
        <a:buClr>
          <a:srgbClr val="CC2A2A"/>
        </a:buClr>
        <a:buSzPct val="100000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66838" algn="l" defTabSz="457200" rtl="0" fontAlgn="base">
        <a:spcBef>
          <a:spcPct val="20000"/>
        </a:spcBef>
        <a:spcAft>
          <a:spcPts val="600"/>
        </a:spcAft>
        <a:buClr>
          <a:srgbClr val="CC2A2A"/>
        </a:buClr>
        <a:buSzPct val="100000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0BFAD7-8051-44E7-952E-F8647A1CBD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183" y="2623707"/>
            <a:ext cx="11019811" cy="1442309"/>
          </a:xfrm>
        </p:spPr>
        <p:txBody>
          <a:bodyPr>
            <a:normAutofit/>
          </a:bodyPr>
          <a:lstStyle/>
          <a:p>
            <a:r>
              <a:rPr lang="it-IT" sz="2800" b="1" dirty="0"/>
              <a:t>Nuovi indicatori per l'analisi degli incidenti stradali: </a:t>
            </a:r>
            <a:r>
              <a:rPr lang="it-IT" sz="2800" b="1" dirty="0" smtClean="0"/>
              <a:t/>
            </a:r>
            <a:br>
              <a:rPr lang="it-IT" sz="2800" b="1" dirty="0" smtClean="0"/>
            </a:br>
            <a:r>
              <a:rPr lang="it-IT" sz="2800" b="1" dirty="0" smtClean="0"/>
              <a:t>la </a:t>
            </a:r>
            <a:r>
              <a:rPr lang="it-IT" sz="2800" b="1" dirty="0"/>
              <a:t>“matrice di collisione” e i profili di rischio degli utenti della strada</a:t>
            </a:r>
            <a:endParaRPr lang="it-IT" sz="2800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DFE67CC-0EAE-4BEC-A961-535FE506A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9183" y="5468712"/>
            <a:ext cx="11019811" cy="974626"/>
          </a:xfrm>
        </p:spPr>
        <p:txBody>
          <a:bodyPr anchor="ctr" anchorCtr="0"/>
          <a:lstStyle/>
          <a:p>
            <a:r>
              <a:rPr lang="it-IT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  </a:t>
            </a:r>
            <a:r>
              <a:rPr lang="it-IT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it-IT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 - Direzione </a:t>
            </a:r>
            <a:r>
              <a:rPr lang="it-IT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centrale per la metodologia e disegno dei processi </a:t>
            </a:r>
            <a:r>
              <a:rPr lang="it-IT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statistici - Servizio </a:t>
            </a:r>
            <a:r>
              <a:rPr lang="it-IT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Metodi, qualità e metadati</a:t>
            </a:r>
            <a:endParaRPr lang="it-IT" sz="18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1800" b="1" baseline="300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** Istat - Direzione </a:t>
            </a:r>
            <a:r>
              <a:rPr lang="it-IT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Centrale per le Statistiche Sociali e il </a:t>
            </a:r>
            <a:r>
              <a:rPr lang="it-IT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Welfare - Servizio </a:t>
            </a:r>
            <a:r>
              <a:rPr lang="it-IT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Sistema Integrato sulla Salute, Assistenza e Previdenza</a:t>
            </a:r>
          </a:p>
          <a:p>
            <a:r>
              <a:rPr lang="it-IT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sz="18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353B436-6816-4A46-BDBE-42E64EB27CB6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69183" y="1252278"/>
            <a:ext cx="11019811" cy="768252"/>
          </a:xfrm>
        </p:spPr>
        <p:txBody>
          <a:bodyPr/>
          <a:lstStyle/>
          <a:p>
            <a:r>
              <a:rPr lang="it-IT" dirty="0" smtClean="0"/>
              <a:t>Roma, 20 gennaio 2025</a:t>
            </a:r>
          </a:p>
          <a:p>
            <a:r>
              <a:rPr lang="it-IT" dirty="0" smtClean="0"/>
              <a:t>Riunione </a:t>
            </a:r>
            <a:r>
              <a:rPr lang="it-IT" b="1" dirty="0" smtClean="0"/>
              <a:t>"Gruppo </a:t>
            </a:r>
            <a:r>
              <a:rPr lang="it-IT" b="1" dirty="0"/>
              <a:t>di Lavoro sulle Statistiche relative all'incidentalità, ai trasporti ed alle infrastrutture stradali"</a:t>
            </a:r>
            <a:endParaRPr lang="en-US" dirty="0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1D87B255-EFEE-4DEF-9FE3-EB4831764892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69183" y="4451089"/>
            <a:ext cx="10547861" cy="347845"/>
          </a:xfrm>
        </p:spPr>
        <p:txBody>
          <a:bodyPr anchor="ctr" anchorCtr="0"/>
          <a:lstStyle/>
          <a:p>
            <a:r>
              <a:rPr lang="it-IT" sz="2400" dirty="0">
                <a:solidFill>
                  <a:srgbClr val="C00000"/>
                </a:solidFill>
              </a:rPr>
              <a:t>Marco Broccoli*                                                                                                  Silvia Bruzzone**</a:t>
            </a:r>
          </a:p>
        </p:txBody>
      </p:sp>
    </p:spTree>
    <p:extLst>
      <p:ext uri="{BB962C8B-B14F-4D97-AF65-F5344CB8AC3E}">
        <p14:creationId xmlns:p14="http://schemas.microsoft.com/office/powerpoint/2010/main" val="273070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/>
        </p:nvSpPr>
        <p:spPr>
          <a:xfrm>
            <a:off x="223940" y="6341806"/>
            <a:ext cx="501650" cy="402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defTabSz="457200" rtl="0" eaLnBrk="1" fontAlgn="auto" hangingPunct="1">
              <a:spcBef>
                <a:spcPts val="0"/>
              </a:spcBef>
              <a:spcAft>
                <a:spcPts val="0"/>
              </a:spcAft>
              <a:defRPr sz="1200" b="1" kern="120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" name="Segnaposto testo 6"/>
          <p:cNvSpPr txBox="1">
            <a:spLocks/>
          </p:cNvSpPr>
          <p:nvPr/>
        </p:nvSpPr>
        <p:spPr bwMode="auto">
          <a:xfrm>
            <a:off x="474764" y="284369"/>
            <a:ext cx="11489927" cy="831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5750" indent="-285750" algn="l" defTabSz="457200" rtl="0" fontAlgn="t">
              <a:spcBef>
                <a:spcPct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 sz="18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8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000" b="1" dirty="0">
                <a:solidFill>
                  <a:srgbClr val="C00000"/>
                </a:solidFill>
              </a:rPr>
              <a:t>Matrice di collisione delle vittime incidente stradale per tipo di utente o di veicolo occupato e veicolo con il quale si entra in collisione. Anno 2023 </a:t>
            </a:r>
            <a:r>
              <a:rPr lang="it-IT" sz="2000" dirty="0">
                <a:solidFill>
                  <a:srgbClr val="C00000"/>
                </a:solidFill>
              </a:rPr>
              <a:t>(percentuali di </a:t>
            </a:r>
            <a:r>
              <a:rPr lang="it-IT" sz="2000" dirty="0" smtClean="0">
                <a:solidFill>
                  <a:srgbClr val="C00000"/>
                </a:solidFill>
              </a:rPr>
              <a:t>colonna)</a:t>
            </a:r>
            <a:endParaRPr lang="it-IT" sz="2000" dirty="0">
              <a:solidFill>
                <a:srgbClr val="C0000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837" y="1204417"/>
            <a:ext cx="8863780" cy="5144569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787837" y="1115379"/>
            <a:ext cx="5692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collisione con</a:t>
            </a:r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73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/>
        </p:nvSpPr>
        <p:spPr>
          <a:xfrm>
            <a:off x="223940" y="6341806"/>
            <a:ext cx="501650" cy="402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defTabSz="457200" rtl="0" eaLnBrk="1" fontAlgn="auto" hangingPunct="1">
              <a:spcBef>
                <a:spcPts val="0"/>
              </a:spcBef>
              <a:spcAft>
                <a:spcPts val="0"/>
              </a:spcAft>
              <a:defRPr sz="1200" b="1" kern="120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C96C23E-60EE-013D-0E22-26B1B65DEE77}"/>
              </a:ext>
            </a:extLst>
          </p:cNvPr>
          <p:cNvSpPr txBox="1"/>
          <p:nvPr/>
        </p:nvSpPr>
        <p:spPr>
          <a:xfrm>
            <a:off x="8457704" y="1187593"/>
            <a:ext cx="354748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252095" algn="l"/>
              </a:tabLst>
            </a:pPr>
            <a:r>
              <a:rPr lang="it-IT" dirty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quanto riguarda i principali risultati riferiti agli utenti vulnerabili, la matrice sui decessi in incidenti stradali nelle aree urbane mostra </a:t>
            </a:r>
            <a:r>
              <a:rPr lang="it-IT" b="1" dirty="0">
                <a:solidFill>
                  <a:srgbClr val="C0000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un'elevata esposizione al rischio di mortalità dei conducenti di biciclette ed e-scooter coinvolti in incidenti stradali con autovetture e nessun altro veicolo</a:t>
            </a:r>
            <a:r>
              <a:rPr lang="it-IT" dirty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Le due ruote a motore registrano un elevato numero di incidenti in collisione con auto e camion, oltre che con ostacoli sulla carreggiata. I pedoni presentano un rischio maggiore rispetto agli altri utenti, in caso di collisione con autovetture e veicoli commerciali </a:t>
            </a:r>
            <a:r>
              <a:rPr lang="it-IT" dirty="0" smtClean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pesanti.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774705" y="1146766"/>
            <a:ext cx="5692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collisione con</a:t>
            </a:r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egnaposto testo 6"/>
          <p:cNvSpPr txBox="1">
            <a:spLocks/>
          </p:cNvSpPr>
          <p:nvPr/>
        </p:nvSpPr>
        <p:spPr bwMode="auto">
          <a:xfrm>
            <a:off x="223940" y="284369"/>
            <a:ext cx="11585767" cy="831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5750" indent="-285750" algn="l" defTabSz="457200" rtl="0" fontAlgn="t">
              <a:spcBef>
                <a:spcPct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 sz="18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8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spcAft>
                <a:spcPts val="0"/>
              </a:spcAft>
              <a:buFont typeface="Courier New" panose="02070309020205020404" pitchFamily="49" charset="0"/>
              <a:buNone/>
            </a:pPr>
            <a:r>
              <a:rPr lang="it-IT" sz="2000" b="1" dirty="0" smtClean="0">
                <a:solidFill>
                  <a:srgbClr val="C00000"/>
                </a:solidFill>
              </a:rPr>
              <a:t>Matrice di collisione delle vittime incidente stradale, in ambito urbano, per tipo di utente o di veicolo occupato e veicolo con il quale si entra in collisione. Anno 2023 </a:t>
            </a:r>
            <a:r>
              <a:rPr lang="it-IT" sz="2000" dirty="0" smtClean="0">
                <a:solidFill>
                  <a:srgbClr val="C00000"/>
                </a:solidFill>
              </a:rPr>
              <a:t>(percentuali di riga)</a:t>
            </a:r>
          </a:p>
          <a:p>
            <a:pPr marL="0" indent="0" eaLnBrk="1" hangingPunct="1">
              <a:spcAft>
                <a:spcPts val="0"/>
              </a:spcAft>
              <a:buFont typeface="Courier New" panose="02070309020205020404" pitchFamily="49" charset="0"/>
              <a:buNone/>
            </a:pPr>
            <a:endParaRPr lang="it-IT" sz="2000" b="1" dirty="0">
              <a:solidFill>
                <a:srgbClr val="C00000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41" y="1547485"/>
            <a:ext cx="8229974" cy="448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1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/>
        </p:nvSpPr>
        <p:spPr>
          <a:xfrm>
            <a:off x="223940" y="6341806"/>
            <a:ext cx="501650" cy="402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defTabSz="457200" rtl="0" eaLnBrk="1" fontAlgn="auto" hangingPunct="1">
              <a:spcBef>
                <a:spcPts val="0"/>
              </a:spcBef>
              <a:spcAft>
                <a:spcPts val="0"/>
              </a:spcAft>
              <a:defRPr sz="1200" b="1" kern="120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C96C23E-60EE-013D-0E22-26B1B65DEE77}"/>
              </a:ext>
            </a:extLst>
          </p:cNvPr>
          <p:cNvSpPr txBox="1"/>
          <p:nvPr/>
        </p:nvSpPr>
        <p:spPr>
          <a:xfrm>
            <a:off x="8584573" y="1111694"/>
            <a:ext cx="337507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252095" algn="l"/>
              </a:tabLst>
            </a:pPr>
            <a:r>
              <a:rPr lang="it-IT" dirty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quanto riguarda i risultati principali riferiti alla matrice di collisione </a:t>
            </a:r>
            <a:r>
              <a:rPr lang="it-IT" dirty="0" smtClean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i feriti, </a:t>
            </a:r>
            <a:r>
              <a:rPr lang="it-IT" dirty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 evidenzia un'elevata esposizione al rischio di lesioni dei conducenti di biciclette coinvolti in incidenti stradali con autovetture </a:t>
            </a:r>
            <a:r>
              <a:rPr lang="it-IT" dirty="0" smtClean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a veicolo isolato. </a:t>
            </a:r>
            <a:r>
              <a:rPr lang="it-IT" dirty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veicoli a due ruote a motore registrano un elevato numero di incidenti in collisione con </a:t>
            </a:r>
            <a:r>
              <a:rPr lang="it-IT" dirty="0" smtClean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 </a:t>
            </a:r>
            <a:r>
              <a:rPr lang="it-IT" dirty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in incidenti con un solo veicolo</a:t>
            </a:r>
            <a:r>
              <a:rPr lang="it-IT" dirty="0" smtClean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algn="just">
              <a:tabLst>
                <a:tab pos="252095" algn="l"/>
              </a:tabLst>
            </a:pPr>
            <a:r>
              <a:rPr lang="it-IT" dirty="0" smtClean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</a:t>
            </a:r>
            <a:r>
              <a:rPr lang="it-IT" dirty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pedoni presentano un rischio maggiore rispetto agli altri utenti, quando si scontrano con autovetture e veicoli commerciali pesanti</a:t>
            </a:r>
            <a:r>
              <a:rPr lang="it-IT" dirty="0" smtClean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La </a:t>
            </a:r>
            <a:r>
              <a:rPr lang="it-IT" dirty="0">
                <a:solidFill>
                  <a:srgbClr val="404040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frequenza maggiore si registra nelle collisioni tra autovetture. 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808643" y="1107648"/>
            <a:ext cx="5692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collisione con</a:t>
            </a:r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1" y="1516098"/>
            <a:ext cx="8393352" cy="4787417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223939" y="91985"/>
            <a:ext cx="11854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spcAft>
                <a:spcPts val="0"/>
              </a:spcAft>
              <a:buFont typeface="Courier New" panose="02070309020205020404" pitchFamily="49" charset="0"/>
              <a:buNone/>
            </a:pPr>
            <a:r>
              <a:rPr lang="it-IT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Matrice di collisione </a:t>
            </a:r>
            <a:r>
              <a:rPr lang="it-IT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 feriti in incidente </a:t>
            </a:r>
            <a:r>
              <a:rPr lang="it-IT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stradale, </a:t>
            </a:r>
            <a:r>
              <a:rPr lang="it-IT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 di utente o di veicolo occupato e veicolo con il quale si entra in collisione. Anno 2023 </a:t>
            </a:r>
            <a:r>
              <a:rPr lang="it-I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(valori assoluti)</a:t>
            </a:r>
            <a:endParaRPr lang="it-IT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73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/>
        </p:nvSpPr>
        <p:spPr>
          <a:xfrm>
            <a:off x="223940" y="6341806"/>
            <a:ext cx="501650" cy="402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defTabSz="457200" rtl="0" eaLnBrk="1" fontAlgn="auto" hangingPunct="1">
              <a:spcBef>
                <a:spcPts val="0"/>
              </a:spcBef>
              <a:spcAft>
                <a:spcPts val="0"/>
              </a:spcAft>
              <a:defRPr sz="1200" b="1" kern="120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Segnaposto testo 6"/>
          <p:cNvSpPr>
            <a:spLocks noGrp="1"/>
          </p:cNvSpPr>
          <p:nvPr>
            <p:ph type="body" idx="1"/>
          </p:nvPr>
        </p:nvSpPr>
        <p:spPr>
          <a:xfrm>
            <a:off x="344137" y="219054"/>
            <a:ext cx="11587308" cy="831010"/>
          </a:xfrm>
        </p:spPr>
        <p:txBody>
          <a:bodyPr/>
          <a:lstStyle/>
          <a:p>
            <a:pPr marL="0" indent="0" algn="just">
              <a:buNone/>
            </a:pPr>
            <a:r>
              <a:rPr lang="it-IT" sz="2000" b="1" dirty="0">
                <a:solidFill>
                  <a:srgbClr val="C00000"/>
                </a:solidFill>
              </a:rPr>
              <a:t>Motocicli in collisione con autovetture: morti, feriti e indice di gravità per giorno della settimana e mese. Anno 2022 </a:t>
            </a:r>
            <a:r>
              <a:rPr lang="it-IT" sz="2000" i="1" dirty="0">
                <a:solidFill>
                  <a:srgbClr val="C00000"/>
                </a:solidFill>
              </a:rPr>
              <a:t>(valori assoluti e percentuali) </a:t>
            </a:r>
            <a:endParaRPr lang="it-IT" sz="2000" i="1" dirty="0">
              <a:solidFill>
                <a:srgbClr val="C00000"/>
              </a:solidFill>
              <a:ea typeface="Calibri" panose="020F0502020204030204" pitchFamily="34" charset="0"/>
            </a:endParaRPr>
          </a:p>
        </p:txBody>
      </p:sp>
      <p:pic>
        <p:nvPicPr>
          <p:cNvPr id="1026" name="Picture 2" descr="lente-ingrandimento-con-omino - Il giusto tagl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37" y="3525824"/>
            <a:ext cx="2654014" cy="265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65" y="1103551"/>
            <a:ext cx="11323552" cy="2384230"/>
          </a:xfrm>
          <a:prstGeom prst="rect">
            <a:avLst/>
          </a:prstGeom>
        </p:spPr>
      </p:pic>
      <p:sp>
        <p:nvSpPr>
          <p:cNvPr id="2" name="Ovale 1"/>
          <p:cNvSpPr/>
          <p:nvPr/>
        </p:nvSpPr>
        <p:spPr>
          <a:xfrm>
            <a:off x="7178194" y="3160550"/>
            <a:ext cx="707921" cy="32723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7955" y="3730228"/>
            <a:ext cx="8654962" cy="2434597"/>
          </a:xfrm>
          <a:prstGeom prst="rect">
            <a:avLst/>
          </a:prstGeom>
        </p:spPr>
      </p:pic>
      <p:sp>
        <p:nvSpPr>
          <p:cNvPr id="8" name="Ovale 7"/>
          <p:cNvSpPr/>
          <p:nvPr/>
        </p:nvSpPr>
        <p:spPr>
          <a:xfrm>
            <a:off x="5932364" y="5825448"/>
            <a:ext cx="851891" cy="39836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330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23469" y="366225"/>
            <a:ext cx="11269308" cy="384721"/>
          </a:xfrm>
        </p:spPr>
        <p:txBody>
          <a:bodyPr/>
          <a:lstStyle/>
          <a:p>
            <a:r>
              <a:rPr lang="it-IT" sz="2400" dirty="0" smtClean="0">
                <a:solidFill>
                  <a:srgbClr val="C00000"/>
                </a:solidFill>
              </a:rPr>
              <a:t>Morti in incidenti stradali nella UE27: la matrice di collisione (Anno 2022</a:t>
            </a:r>
            <a:r>
              <a:rPr lang="it-IT" sz="2400" dirty="0">
                <a:solidFill>
                  <a:srgbClr val="C00000"/>
                </a:solidFill>
              </a:rPr>
              <a:t>)</a:t>
            </a:r>
            <a:endParaRPr lang="it-IT" sz="2400" dirty="0">
              <a:solidFill>
                <a:srgbClr val="C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25" y="1344229"/>
            <a:ext cx="8282090" cy="4764034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8426715" y="1845120"/>
            <a:ext cx="368761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>
                <a:solidFill>
                  <a:srgbClr val="26324B"/>
                </a:solidFill>
                <a:latin typeface="arial" panose="020B0604020202020204" pitchFamily="34" charset="0"/>
              </a:rPr>
              <a:t>Nella UE27 gli </a:t>
            </a:r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occupanti di </a:t>
            </a:r>
            <a:r>
              <a:rPr lang="it-IT" dirty="0" smtClean="0">
                <a:solidFill>
                  <a:srgbClr val="26324B"/>
                </a:solidFill>
                <a:latin typeface="arial" panose="020B0604020202020204" pitchFamily="34" charset="0"/>
              </a:rPr>
              <a:t>autovetture </a:t>
            </a:r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(conducenti e passeggeri) </a:t>
            </a:r>
            <a:r>
              <a:rPr lang="it-IT" dirty="0" smtClean="0">
                <a:solidFill>
                  <a:srgbClr val="26324B"/>
                </a:solidFill>
                <a:latin typeface="arial" panose="020B0604020202020204" pitchFamily="34" charset="0"/>
              </a:rPr>
              <a:t>rappresentano il </a:t>
            </a:r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45% </a:t>
            </a:r>
            <a:r>
              <a:rPr lang="it-IT" dirty="0" smtClean="0">
                <a:solidFill>
                  <a:srgbClr val="26324B"/>
                </a:solidFill>
                <a:latin typeface="arial" panose="020B0604020202020204" pitchFamily="34" charset="0"/>
              </a:rPr>
              <a:t>delle vittime, </a:t>
            </a:r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mentre i pedoni </a:t>
            </a:r>
            <a:r>
              <a:rPr lang="it-IT" dirty="0" smtClean="0">
                <a:solidFill>
                  <a:srgbClr val="26324B"/>
                </a:solidFill>
                <a:latin typeface="arial" panose="020B0604020202020204" pitchFamily="34" charset="0"/>
              </a:rPr>
              <a:t>il </a:t>
            </a:r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18%, gli utenti di due ruote a motore (motociclette e ciclomotori) il 19% e i ciclisti il 10%. </a:t>
            </a:r>
            <a:endParaRPr lang="it-IT" dirty="0" smtClean="0">
              <a:solidFill>
                <a:srgbClr val="26324B"/>
              </a:solidFill>
              <a:latin typeface="arial" panose="020B0604020202020204" pitchFamily="34" charset="0"/>
            </a:endParaRPr>
          </a:p>
          <a:p>
            <a:pPr algn="just"/>
            <a:r>
              <a:rPr lang="it-IT" dirty="0" smtClean="0">
                <a:solidFill>
                  <a:srgbClr val="26324B"/>
                </a:solidFill>
                <a:latin typeface="arial" panose="020B0604020202020204" pitchFamily="34" charset="0"/>
              </a:rPr>
              <a:t>Le % </a:t>
            </a:r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cambiano significativamente a seconda dell'età. </a:t>
            </a:r>
            <a:endParaRPr lang="it-IT" dirty="0" smtClean="0">
              <a:solidFill>
                <a:srgbClr val="26324B"/>
              </a:solidFill>
              <a:latin typeface="arial" panose="020B0604020202020204" pitchFamily="34" charset="0"/>
            </a:endParaRPr>
          </a:p>
          <a:p>
            <a:pPr algn="just"/>
            <a:r>
              <a:rPr lang="it-IT" dirty="0" smtClean="0">
                <a:solidFill>
                  <a:srgbClr val="26324B"/>
                </a:solidFill>
                <a:latin typeface="arial" panose="020B0604020202020204" pitchFamily="34" charset="0"/>
              </a:rPr>
              <a:t>Tra gli ultrasessantacinquenni</a:t>
            </a:r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, i pedoni rappresentano il 29% degli incidenti mortali e i ciclisti il 17%. </a:t>
            </a:r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4754889" y="6108263"/>
            <a:ext cx="3857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Fonte: Commissione Europea 2023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92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72" y="1284859"/>
            <a:ext cx="8491738" cy="4799678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8709911" y="1796050"/>
            <a:ext cx="32510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Nelle aree urbane, gli utenti </a:t>
            </a:r>
            <a:r>
              <a:rPr lang="it-IT" dirty="0" smtClean="0">
                <a:solidFill>
                  <a:srgbClr val="26324B"/>
                </a:solidFill>
                <a:latin typeface="arial" panose="020B0604020202020204" pitchFamily="34" charset="0"/>
              </a:rPr>
              <a:t>vulnerabili della strada </a:t>
            </a:r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(pedoni, ciclisti e utenti di veicoli a due ruote a motore) rappresentano quasi il 70% del totale degli incidenti mortali. </a:t>
            </a:r>
            <a:endParaRPr lang="it-IT" dirty="0" smtClean="0">
              <a:solidFill>
                <a:srgbClr val="26324B"/>
              </a:solidFill>
              <a:latin typeface="arial" panose="020B0604020202020204" pitchFamily="34" charset="0"/>
            </a:endParaRPr>
          </a:p>
          <a:p>
            <a:pPr algn="just"/>
            <a:r>
              <a:rPr lang="it-IT" dirty="0" smtClean="0">
                <a:solidFill>
                  <a:srgbClr val="26324B"/>
                </a:solidFill>
                <a:latin typeface="arial" panose="020B0604020202020204" pitchFamily="34" charset="0"/>
              </a:rPr>
              <a:t>I </a:t>
            </a:r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decessi degli utenti della strada </a:t>
            </a:r>
            <a:r>
              <a:rPr lang="it-IT" dirty="0" smtClean="0">
                <a:solidFill>
                  <a:srgbClr val="26324B"/>
                </a:solidFill>
                <a:latin typeface="arial" panose="020B0604020202020204" pitchFamily="34" charset="0"/>
              </a:rPr>
              <a:t>in aree urbane </a:t>
            </a:r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si verificano soprattutto quando un incidente coinvolge </a:t>
            </a:r>
            <a:r>
              <a:rPr lang="it-IT" dirty="0" smtClean="0">
                <a:solidFill>
                  <a:srgbClr val="26324B"/>
                </a:solidFill>
                <a:latin typeface="arial" panose="020B0604020202020204" pitchFamily="34" charset="0"/>
              </a:rPr>
              <a:t>autovetture </a:t>
            </a:r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e </a:t>
            </a:r>
            <a:endParaRPr lang="it-IT" dirty="0" smtClean="0">
              <a:solidFill>
                <a:srgbClr val="26324B"/>
              </a:solidFill>
              <a:latin typeface="arial" panose="020B0604020202020204" pitchFamily="34" charset="0"/>
            </a:endParaRPr>
          </a:p>
          <a:p>
            <a:pPr algn="just"/>
            <a:r>
              <a:rPr lang="it-IT" dirty="0">
                <a:solidFill>
                  <a:srgbClr val="26324B"/>
                </a:solidFill>
                <a:latin typeface="arial" panose="020B0604020202020204" pitchFamily="34" charset="0"/>
              </a:rPr>
              <a:t>m</a:t>
            </a:r>
            <a:r>
              <a:rPr lang="it-IT" dirty="0" smtClean="0">
                <a:solidFill>
                  <a:srgbClr val="26324B"/>
                </a:solidFill>
                <a:latin typeface="arial" panose="020B0604020202020204" pitchFamily="34" charset="0"/>
              </a:rPr>
              <a:t>ezzi pesanti.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754889" y="6108263"/>
            <a:ext cx="3857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Fonte: Commissione Europea 2023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olo 2"/>
          <p:cNvSpPr>
            <a:spLocks noGrp="1"/>
          </p:cNvSpPr>
          <p:nvPr>
            <p:ph type="title"/>
          </p:nvPr>
        </p:nvSpPr>
        <p:spPr>
          <a:xfrm>
            <a:off x="218172" y="202730"/>
            <a:ext cx="11520031" cy="769441"/>
          </a:xfrm>
        </p:spPr>
        <p:txBody>
          <a:bodyPr/>
          <a:lstStyle/>
          <a:p>
            <a:pPr algn="just"/>
            <a:r>
              <a:rPr lang="it-IT" sz="2400" dirty="0" smtClean="0">
                <a:solidFill>
                  <a:srgbClr val="C00000"/>
                </a:solidFill>
              </a:rPr>
              <a:t>Morti in incidenti stradali sulle strade urbane nella UE27: la matrice di collisione (Anno 2022</a:t>
            </a:r>
            <a:r>
              <a:rPr lang="it-IT" sz="2400" dirty="0">
                <a:solidFill>
                  <a:srgbClr val="C00000"/>
                </a:solidFill>
              </a:rPr>
              <a:t>)</a:t>
            </a:r>
            <a:endParaRPr lang="it-IT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26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23469" y="475823"/>
            <a:ext cx="11042883" cy="346954"/>
          </a:xfrm>
        </p:spPr>
        <p:txBody>
          <a:bodyPr/>
          <a:lstStyle/>
          <a:p>
            <a:r>
              <a:rPr lang="it-IT" sz="2000" dirty="0" smtClean="0">
                <a:solidFill>
                  <a:srgbClr val="C00000"/>
                </a:solidFill>
              </a:rPr>
              <a:t>Applicazione di un modello </a:t>
            </a:r>
            <a:r>
              <a:rPr lang="it-IT" sz="2000" dirty="0">
                <a:solidFill>
                  <a:srgbClr val="C00000"/>
                </a:solidFill>
              </a:rPr>
              <a:t>di regressione logistica per gli incidenti stradali in Italia</a:t>
            </a:r>
            <a:endParaRPr lang="it-IT" sz="2000" dirty="0">
              <a:solidFill>
                <a:srgbClr val="C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701429"/>
              </p:ext>
            </p:extLst>
          </p:nvPr>
        </p:nvGraphicFramePr>
        <p:xfrm>
          <a:off x="152522" y="1149586"/>
          <a:ext cx="8706230" cy="51913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24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1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7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2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2482">
                <a:tc gridSpan="4">
                  <a:txBody>
                    <a:bodyPr/>
                    <a:lstStyle/>
                    <a:p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Logistic regression</a:t>
                      </a:r>
                      <a:r>
                        <a:rPr lang="it-IT" sz="2000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model : by KILLED road type user. </a:t>
                      </a:r>
                      <a:r>
                        <a:rPr lang="it-IT" sz="2000" baseline="0" dirty="0" err="1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Year</a:t>
                      </a:r>
                      <a:r>
                        <a:rPr lang="it-IT" sz="2000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2000" baseline="0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2022</a:t>
                      </a:r>
                      <a:endParaRPr lang="it-IT" sz="2000" b="1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3600" b="1" dirty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it-IT" sz="3600" b="1" dirty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621">
                <a:tc>
                  <a:txBody>
                    <a:bodyPr/>
                    <a:lstStyle/>
                    <a:p>
                      <a:pPr algn="l"/>
                      <a:r>
                        <a:rPr lang="it-IT" sz="2000" b="1" dirty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RESPONSE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b="1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Y=1</a:t>
                      </a:r>
                      <a:r>
                        <a:rPr lang="it-IT" sz="2000" b="1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2000" b="1" baseline="0" dirty="0" err="1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Pedestrian</a:t>
                      </a:r>
                      <a:r>
                        <a:rPr lang="it-IT" sz="2000" b="1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  </a:t>
                      </a:r>
                    </a:p>
                    <a:p>
                      <a:r>
                        <a:rPr lang="it-IT" sz="2000" b="1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Y=0 </a:t>
                      </a:r>
                      <a:r>
                        <a:rPr lang="it-IT" sz="2000" b="1" baseline="0" dirty="0" err="1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Other</a:t>
                      </a:r>
                      <a:r>
                        <a:rPr lang="it-IT" sz="2000" b="1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user</a:t>
                      </a:r>
                      <a:endParaRPr lang="it-IT" sz="2000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b="1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Y=1</a:t>
                      </a:r>
                      <a:r>
                        <a:rPr lang="it-IT" sz="2000" b="1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2000" b="1" baseline="0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Cyclist</a:t>
                      </a:r>
                      <a:r>
                        <a:rPr lang="it-IT" sz="2000" b="1" baseline="0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it-IT" sz="2000" b="1" baseline="0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it-IT" sz="2000" b="1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Y=0 </a:t>
                      </a:r>
                      <a:r>
                        <a:rPr lang="it-IT" sz="2000" b="1" baseline="0" dirty="0" err="1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Other</a:t>
                      </a:r>
                      <a:r>
                        <a:rPr lang="it-IT" sz="2000" b="1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user</a:t>
                      </a:r>
                      <a:endParaRPr lang="it-IT" sz="2000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b="1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Y=1</a:t>
                      </a:r>
                      <a:r>
                        <a:rPr lang="it-IT" sz="2000" b="1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2 </a:t>
                      </a:r>
                      <a:r>
                        <a:rPr lang="it-IT" sz="2000" b="1" baseline="0" dirty="0" err="1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Wheeler</a:t>
                      </a:r>
                      <a:endParaRPr lang="it-IT" sz="2000" b="1" baseline="0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it-IT" sz="2000" b="1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Y=0 </a:t>
                      </a:r>
                      <a:r>
                        <a:rPr lang="it-IT" sz="2000" b="1" baseline="0" dirty="0" err="1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Other</a:t>
                      </a:r>
                      <a:r>
                        <a:rPr lang="it-IT" sz="2000" b="1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user</a:t>
                      </a:r>
                      <a:endParaRPr lang="it-IT" sz="2000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054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kern="1200" dirty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EFFECT</a:t>
                      </a:r>
                    </a:p>
                  </a:txBody>
                  <a:tcPr marL="216000" marR="0" marT="3600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err="1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Odds</a:t>
                      </a:r>
                      <a:r>
                        <a:rPr lang="it-IT" sz="2000" b="1" dirty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Ratio </a:t>
                      </a:r>
                      <a:r>
                        <a:rPr lang="it-IT" sz="2000" b="1" dirty="0" err="1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Estimates</a:t>
                      </a:r>
                      <a:r>
                        <a:rPr lang="it-IT" sz="2000" b="1" dirty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(95% </a:t>
                      </a:r>
                      <a:r>
                        <a:rPr lang="it-IT" sz="2000" b="1" dirty="0" err="1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Confidence</a:t>
                      </a:r>
                      <a:r>
                        <a:rPr lang="it-IT" sz="2000" b="1" dirty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Limits</a:t>
                      </a:r>
                      <a:r>
                        <a:rPr lang="it-IT" sz="2000" b="1" dirty="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) </a:t>
                      </a:r>
                      <a:r>
                        <a:rPr lang="it-IT" sz="2000" b="1" baseline="0" dirty="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(P&lt; 0.0001)</a:t>
                      </a:r>
                      <a:endParaRPr lang="it-IT" sz="2000" b="1" dirty="0">
                        <a:solidFill>
                          <a:srgbClr val="C00000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 sz="3600" dirty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it-IT" sz="3600" dirty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188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0-17  vs 65+ (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ref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=1)</a:t>
                      </a:r>
                    </a:p>
                  </a:txBody>
                  <a:tcPr marL="216000" marR="108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4345657" rtl="0" eaLnBrk="1" fontAlgn="t" latinLnBrk="0" hangingPunct="1"/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0.490 (0.28-0.83)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0.270 (0.10-0.68)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8.919 (5.38-14.78)</a:t>
                      </a:r>
                    </a:p>
                  </a:txBody>
                  <a:tcPr marL="36000" marR="36000" marT="36000" marB="36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188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18-44  vs 65+ (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ref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=1)</a:t>
                      </a:r>
                    </a:p>
                  </a:txBody>
                  <a:tcPr marL="216000" marR="108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4345657" rtl="0" eaLnBrk="1" fontAlgn="t" latinLnBrk="0" hangingPunct="1"/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0.198 (0.15-0.25)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0.259</a:t>
                      </a:r>
                      <a:r>
                        <a:rPr lang="it-IT" sz="2000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(0.18-0.35)</a:t>
                      </a:r>
                      <a:endParaRPr lang="it-IT" sz="2000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5.064 (3.84-6.66)</a:t>
                      </a:r>
                    </a:p>
                  </a:txBody>
                  <a:tcPr marL="36000" marR="36000" marT="36000" marB="36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188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45-64  vs 65+ (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ref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=1)</a:t>
                      </a:r>
                    </a:p>
                  </a:txBody>
                  <a:tcPr marL="216000" marR="108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4345657" rtl="0" eaLnBrk="1" fontAlgn="t" latinLnBrk="0" hangingPunct="1"/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0.412 (0.32-0.53)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0.489 (0.35-0.66)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4.62 (3.46-6.16)</a:t>
                      </a:r>
                    </a:p>
                  </a:txBody>
                  <a:tcPr marL="36000" marR="36000" marT="36000" marB="36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63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Built up area  vs Non built up area (ref=1)</a:t>
                      </a:r>
                    </a:p>
                  </a:txBody>
                  <a:tcPr marL="216000" marR="108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345657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5.722 </a:t>
                      </a:r>
                      <a:r>
                        <a:rPr lang="it-IT" sz="2000" kern="1200" dirty="0" smtClean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(4.55-7.19)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2.194 (1.68-2.85)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2.284 (1.89-2.75)</a:t>
                      </a:r>
                    </a:p>
                  </a:txBody>
                  <a:tcPr marL="36000" marR="36000" marT="36000" marB="36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188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Male vs 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Female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ref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=1) </a:t>
                      </a:r>
                    </a:p>
                  </a:txBody>
                  <a:tcPr marL="216000" marR="108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345657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kern="1200" dirty="0" smtClean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0.379 (0.37-0.61)</a:t>
                      </a:r>
                      <a:endParaRPr lang="it-IT" sz="2000" kern="1200" dirty="0">
                        <a:solidFill>
                          <a:schemeClr val="dk1"/>
                        </a:solidFill>
                        <a:latin typeface="Arial Narrow" panose="020B0606020202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345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1.622</a:t>
                      </a:r>
                      <a:r>
                        <a:rPr lang="it-IT" sz="2000" baseline="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(1.09-2.40)</a:t>
                      </a:r>
                      <a:endParaRPr lang="it-IT" sz="2000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345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4.18 (3.02-5.80)</a:t>
                      </a:r>
                    </a:p>
                  </a:txBody>
                  <a:tcPr marL="36000" marR="36000" marT="36000" marB="36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6328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Intersection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 vs </a:t>
                      </a:r>
                    </a:p>
                    <a:p>
                      <a:pPr algn="l" fontAlgn="b"/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Straight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 (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ref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=1)</a:t>
                      </a:r>
                    </a:p>
                  </a:txBody>
                  <a:tcPr marL="216000" marR="108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345657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0.477 (1.25-4.84)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2.040 (1.11-2.67)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1.505 (1.22-1.85)</a:t>
                      </a:r>
                    </a:p>
                  </a:txBody>
                  <a:tcPr marL="36000" marR="36000" marT="36000" marB="36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3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More than two tracks  vs 1-2 tracks (ref=1)</a:t>
                      </a:r>
                    </a:p>
                  </a:txBody>
                  <a:tcPr marL="216000" marR="108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345657" rtl="0" eaLnBrk="1" fontAlgn="t" latinLnBrk="0" hangingPunct="1"/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2.464 (1.25-4.84)</a:t>
                      </a:r>
                    </a:p>
                  </a:txBody>
                  <a:tcPr marL="36000" marR="36000" marT="36000" marB="3600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36000" marR="216000" marT="36000" marB="3600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2000" dirty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36000" marR="216000" marT="36000" marB="36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6361745" y="32473142"/>
            <a:ext cx="6318124" cy="961345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216000" tIns="36519" rIns="216000" bIns="36519" numCol="1" anchor="t" anchorCtr="0" compatLnSpc="1">
            <a:prstTxWarp prst="textNoShape">
              <a:avLst/>
            </a:prstTxWarp>
          </a:bodyPr>
          <a:lstStyle/>
          <a:p>
            <a:pPr marL="0" lvl="1" algn="just" defTabSz="913124" fontAlgn="base">
              <a:spcBef>
                <a:spcPts val="100"/>
              </a:spcBef>
              <a:spcAft>
                <a:spcPts val="1200"/>
              </a:spcAft>
            </a:pPr>
            <a:endParaRPr lang="en-US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just" defTabSz="913124" fontAlgn="base">
              <a:spcBef>
                <a:spcPts val="100"/>
              </a:spcBef>
              <a:spcAft>
                <a:spcPts val="1200"/>
              </a:spcAft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Pedestrians RISK Profile</a:t>
            </a:r>
          </a:p>
          <a:p>
            <a:pPr marL="0" lvl="1" algn="just" defTabSz="913124" fontAlgn="base">
              <a:spcBef>
                <a:spcPts val="100"/>
              </a:spcBef>
              <a:spcAft>
                <a:spcPts val="1200"/>
              </a:spcAft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Female, age 65+, Built up area, Straight  road, more than two tacks roads.</a:t>
            </a:r>
          </a:p>
          <a:p>
            <a:pPr marL="0" lvl="1" algn="just" defTabSz="913124" fontAlgn="base">
              <a:spcBef>
                <a:spcPts val="100"/>
              </a:spcBef>
              <a:spcAft>
                <a:spcPts val="1200"/>
              </a:spcAft>
            </a:pPr>
            <a:endParaRPr 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just" defTabSz="913124" fontAlgn="base">
              <a:spcBef>
                <a:spcPts val="100"/>
              </a:spcBef>
              <a:spcAft>
                <a:spcPts val="1200"/>
              </a:spcAft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Cyclist RISK Profile</a:t>
            </a:r>
          </a:p>
          <a:p>
            <a:pPr marL="0" lvl="1" algn="just" defTabSz="913124" fontAlgn="base">
              <a:spcBef>
                <a:spcPts val="100"/>
              </a:spcBef>
              <a:spcAft>
                <a:spcPts val="1200"/>
              </a:spcAft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Male, age 65+, Built up area, Intersection.</a:t>
            </a:r>
          </a:p>
          <a:p>
            <a:pPr marL="0" lvl="1" algn="just" defTabSz="913124" fontAlgn="base">
              <a:spcBef>
                <a:spcPts val="100"/>
              </a:spcBef>
              <a:spcAft>
                <a:spcPts val="1200"/>
              </a:spcAft>
            </a:pPr>
            <a:endParaRPr 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just" defTabSz="913124" fontAlgn="base">
              <a:spcBef>
                <a:spcPts val="100"/>
              </a:spcBef>
              <a:spcAft>
                <a:spcPts val="1200"/>
              </a:spcAft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Wheelers RISK Profile</a:t>
            </a:r>
          </a:p>
          <a:p>
            <a:pPr marL="0" lvl="1" algn="just" defTabSz="913124" fontAlgn="base">
              <a:spcBef>
                <a:spcPts val="100"/>
              </a:spcBef>
              <a:spcAft>
                <a:spcPts val="1200"/>
              </a:spcAft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Male, age &lt;65, Built up area, Intersection.</a:t>
            </a:r>
            <a:endParaRPr lang="it-IT" altLang="it-IT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8858752" y="1312166"/>
            <a:ext cx="3265671" cy="486617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216000" tIns="36519" rIns="216000" bIns="36519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l" defTabSz="4348715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74353" algn="l" defTabSz="4348715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48715" algn="l" defTabSz="4348715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523072" algn="l" defTabSz="4348715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97430" algn="l" defTabSz="4348715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871787" algn="l" defTabSz="4348715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046140" algn="l" defTabSz="4348715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220502" algn="l" defTabSz="4348715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394860" algn="l" defTabSz="4348715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just" defTabSz="913124">
              <a:spcBef>
                <a:spcPts val="100"/>
              </a:spcBef>
              <a:spcAft>
                <a:spcPts val="1200"/>
              </a:spcAft>
            </a:pPr>
            <a:r>
              <a:rPr lang="it-IT" sz="2000" b="1" dirty="0">
                <a:solidFill>
                  <a:srgbClr val="C00000"/>
                </a:solidFill>
                <a:latin typeface="Arial Narrow" panose="020B0606020202030204" pitchFamily="34" charset="0"/>
                <a:cs typeface="Arial" pitchFamily="34" charset="0"/>
              </a:rPr>
              <a:t>Profilo di rischio del </a:t>
            </a:r>
            <a:r>
              <a:rPr lang="it-IT" sz="2000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itchFamily="34" charset="0"/>
              </a:rPr>
              <a:t>pedone</a:t>
            </a:r>
          </a:p>
          <a:p>
            <a:pPr marL="0" lvl="1" algn="just" defTabSz="913124">
              <a:spcBef>
                <a:spcPts val="100"/>
              </a:spcBef>
              <a:spcAft>
                <a:spcPts val="1200"/>
              </a:spcAft>
            </a:pPr>
            <a:r>
              <a:rPr lang="it-IT" sz="2000" dirty="0" smtClean="0">
                <a:latin typeface="Arial Narrow" panose="020B0606020202030204" pitchFamily="34" charset="0"/>
                <a:cs typeface="Arial" pitchFamily="34" charset="0"/>
              </a:rPr>
              <a:t>Donna</a:t>
            </a:r>
            <a:r>
              <a:rPr lang="it-IT" sz="2000" dirty="0">
                <a:latin typeface="Arial Narrow" panose="020B0606020202030204" pitchFamily="34" charset="0"/>
                <a:cs typeface="Arial" pitchFamily="34" charset="0"/>
              </a:rPr>
              <a:t>, età superiore ai 65 anni, area </a:t>
            </a:r>
            <a:r>
              <a:rPr lang="it-IT" sz="2000" dirty="0" smtClean="0">
                <a:latin typeface="Arial Narrow" panose="020B0606020202030204" pitchFamily="34" charset="0"/>
                <a:cs typeface="Arial" pitchFamily="34" charset="0"/>
              </a:rPr>
              <a:t>urbana, </a:t>
            </a:r>
            <a:r>
              <a:rPr lang="it-IT" sz="2000" dirty="0">
                <a:latin typeface="Arial Narrow" panose="020B0606020202030204" pitchFamily="34" charset="0"/>
                <a:cs typeface="Arial" pitchFamily="34" charset="0"/>
              </a:rPr>
              <a:t>strada rettilinea, più di due corsie</a:t>
            </a:r>
            <a:r>
              <a:rPr lang="it-IT" sz="2000" dirty="0" smtClean="0">
                <a:latin typeface="Arial Narrow" panose="020B0606020202030204" pitchFamily="34" charset="0"/>
                <a:cs typeface="Arial" pitchFamily="34" charset="0"/>
              </a:rPr>
              <a:t>.</a:t>
            </a:r>
          </a:p>
          <a:p>
            <a:pPr marL="0" lvl="1" algn="just" defTabSz="913124">
              <a:spcBef>
                <a:spcPts val="100"/>
              </a:spcBef>
              <a:spcAft>
                <a:spcPts val="1200"/>
              </a:spcAft>
            </a:pPr>
            <a:r>
              <a:rPr lang="it-IT" sz="2000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itchFamily="34" charset="0"/>
              </a:rPr>
              <a:t>Profilo </a:t>
            </a:r>
            <a:r>
              <a:rPr lang="it-IT" sz="2000" b="1" dirty="0">
                <a:solidFill>
                  <a:srgbClr val="C00000"/>
                </a:solidFill>
                <a:latin typeface="Arial Narrow" panose="020B0606020202030204" pitchFamily="34" charset="0"/>
                <a:cs typeface="Arial" pitchFamily="34" charset="0"/>
              </a:rPr>
              <a:t>di rischio dei </a:t>
            </a:r>
            <a:r>
              <a:rPr lang="it-IT" sz="2000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itchFamily="34" charset="0"/>
              </a:rPr>
              <a:t>ciclisti</a:t>
            </a:r>
          </a:p>
          <a:p>
            <a:pPr marL="0" lvl="1" algn="just" defTabSz="913124">
              <a:spcBef>
                <a:spcPts val="100"/>
              </a:spcBef>
              <a:spcAft>
                <a:spcPts val="1200"/>
              </a:spcAft>
            </a:pPr>
            <a:r>
              <a:rPr lang="it-IT" sz="2000" dirty="0" smtClean="0">
                <a:latin typeface="Arial Narrow" panose="020B0606020202030204" pitchFamily="34" charset="0"/>
                <a:cs typeface="Arial" pitchFamily="34" charset="0"/>
              </a:rPr>
              <a:t>Maschio</a:t>
            </a:r>
            <a:r>
              <a:rPr lang="it-IT" sz="2000" dirty="0">
                <a:latin typeface="Arial Narrow" panose="020B0606020202030204" pitchFamily="34" charset="0"/>
                <a:cs typeface="Arial" pitchFamily="34" charset="0"/>
              </a:rPr>
              <a:t>, età superiore ai 65 </a:t>
            </a:r>
            <a:r>
              <a:rPr lang="it-IT" sz="2000" dirty="0" smtClean="0">
                <a:latin typeface="Arial Narrow" panose="020B0606020202030204" pitchFamily="34" charset="0"/>
                <a:cs typeface="Arial" pitchFamily="34" charset="0"/>
              </a:rPr>
              <a:t>anni, aree urbane, </a:t>
            </a:r>
            <a:r>
              <a:rPr lang="it-IT" sz="2000" dirty="0">
                <a:latin typeface="Arial Narrow" panose="020B0606020202030204" pitchFamily="34" charset="0"/>
                <a:cs typeface="Arial" pitchFamily="34" charset="0"/>
              </a:rPr>
              <a:t>incrocio</a:t>
            </a:r>
            <a:r>
              <a:rPr lang="it-IT" sz="2000" dirty="0" smtClean="0">
                <a:latin typeface="Arial Narrow" panose="020B0606020202030204" pitchFamily="34" charset="0"/>
                <a:cs typeface="Arial" pitchFamily="34" charset="0"/>
              </a:rPr>
              <a:t>.</a:t>
            </a:r>
          </a:p>
          <a:p>
            <a:pPr marL="0" lvl="1" algn="just" defTabSz="913124">
              <a:spcBef>
                <a:spcPts val="100"/>
              </a:spcBef>
              <a:spcAft>
                <a:spcPts val="1200"/>
              </a:spcAft>
            </a:pPr>
            <a:endParaRPr lang="it-IT" sz="2000" dirty="0">
              <a:latin typeface="Arial Narrow" panose="020B0606020202030204" pitchFamily="34" charset="0"/>
              <a:cs typeface="Arial" pitchFamily="34" charset="0"/>
            </a:endParaRPr>
          </a:p>
          <a:p>
            <a:pPr marL="0" lvl="1" algn="just" defTabSz="913124">
              <a:spcBef>
                <a:spcPts val="100"/>
              </a:spcBef>
              <a:spcAft>
                <a:spcPts val="1200"/>
              </a:spcAft>
            </a:pPr>
            <a:r>
              <a:rPr lang="it-IT" sz="2000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itchFamily="34" charset="0"/>
              </a:rPr>
              <a:t>Profilo </a:t>
            </a:r>
            <a:r>
              <a:rPr lang="it-IT" sz="2000" b="1" dirty="0">
                <a:solidFill>
                  <a:srgbClr val="C00000"/>
                </a:solidFill>
                <a:latin typeface="Arial Narrow" panose="020B0606020202030204" pitchFamily="34" charset="0"/>
                <a:cs typeface="Arial" pitchFamily="34" charset="0"/>
              </a:rPr>
              <a:t>di rischio delle due </a:t>
            </a:r>
            <a:r>
              <a:rPr lang="it-IT" sz="2000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itchFamily="34" charset="0"/>
              </a:rPr>
              <a:t>ruote</a:t>
            </a:r>
          </a:p>
          <a:p>
            <a:pPr marL="0" lvl="1" algn="just" defTabSz="913124">
              <a:spcBef>
                <a:spcPts val="100"/>
              </a:spcBef>
              <a:spcAft>
                <a:spcPts val="1200"/>
              </a:spcAft>
            </a:pPr>
            <a:r>
              <a:rPr lang="it-IT" sz="2000" dirty="0" smtClean="0">
                <a:latin typeface="Arial Narrow" panose="020B0606020202030204" pitchFamily="34" charset="0"/>
                <a:cs typeface="Arial" pitchFamily="34" charset="0"/>
              </a:rPr>
              <a:t>Maschio</a:t>
            </a:r>
            <a:r>
              <a:rPr lang="it-IT" sz="2000" dirty="0">
                <a:latin typeface="Arial Narrow" panose="020B0606020202030204" pitchFamily="34" charset="0"/>
                <a:cs typeface="Arial" pitchFamily="34" charset="0"/>
              </a:rPr>
              <a:t>, età &lt;65 anni, </a:t>
            </a:r>
            <a:r>
              <a:rPr lang="it-IT" sz="2000" dirty="0" smtClean="0">
                <a:latin typeface="Arial Narrow" panose="020B0606020202030204" pitchFamily="34" charset="0"/>
                <a:cs typeface="Arial" pitchFamily="34" charset="0"/>
              </a:rPr>
              <a:t>aree urbane, </a:t>
            </a:r>
            <a:r>
              <a:rPr lang="it-IT" sz="2000" dirty="0">
                <a:latin typeface="Arial Narrow" panose="020B0606020202030204" pitchFamily="34" charset="0"/>
                <a:cs typeface="Arial" pitchFamily="34" charset="0"/>
              </a:rPr>
              <a:t>Intersezione.</a:t>
            </a:r>
            <a:endParaRPr lang="it-IT" altLang="it-IT" sz="2000" dirty="0">
              <a:latin typeface="Arial Narrow" panose="020B0606020202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6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663904" y="1616728"/>
            <a:ext cx="1089414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it-IT" sz="2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Marco Broccoli*</a:t>
            </a:r>
          </a:p>
          <a:p>
            <a:pPr lvl="0" algn="just">
              <a:spcAft>
                <a:spcPts val="0"/>
              </a:spcAft>
            </a:pPr>
            <a:r>
              <a:rPr lang="it-IT" sz="24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broccoli@istat.it</a:t>
            </a:r>
          </a:p>
          <a:p>
            <a:pPr lvl="0" algn="just">
              <a:spcAft>
                <a:spcPts val="0"/>
              </a:spcAft>
            </a:pPr>
            <a:endParaRPr lang="it-IT" sz="2400" b="1" dirty="0">
              <a:solidFill>
                <a:schemeClr val="tx2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Aft>
                <a:spcPts val="0"/>
              </a:spcAft>
            </a:pPr>
            <a:r>
              <a:rPr lang="it-IT" sz="2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Silvia Bruzzone**</a:t>
            </a:r>
          </a:p>
          <a:p>
            <a:pPr lvl="0" algn="just">
              <a:spcAft>
                <a:spcPts val="0"/>
              </a:spcAft>
            </a:pPr>
            <a:r>
              <a:rPr lang="it-IT" sz="24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bruzzone@istat.it</a:t>
            </a:r>
          </a:p>
          <a:p>
            <a:pPr lvl="0" algn="just">
              <a:spcAft>
                <a:spcPts val="0"/>
              </a:spcAft>
            </a:pPr>
            <a:endParaRPr lang="it-IT" sz="2400" b="1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it-IT" sz="2400" b="1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55521" y="594001"/>
            <a:ext cx="11110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Nuovi indicatori per l'analisi degli incidenti stradali: </a:t>
            </a:r>
            <a:b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“matrice di collisione” e i profili di rischio degli utenti della strada</a:t>
            </a:r>
            <a:endParaRPr lang="it-IT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663904" y="4091805"/>
            <a:ext cx="110025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Istat - Direzione centrale per la metodologia e disegno dei processi statistici - Servizio Metodi, qualità e metadati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b="1" baseline="30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 Istat - Direzione Centrale per le Statistiche Sociali e il Welfare - Servizio Sistema Integrato sulla Salute, Assistenza e Previdenza</a:t>
            </a:r>
            <a:endParaRPr lang="it-IT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7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6"/>
          <p:cNvSpPr>
            <a:spLocks noGrp="1"/>
          </p:cNvSpPr>
          <p:nvPr>
            <p:ph type="body" idx="1"/>
          </p:nvPr>
        </p:nvSpPr>
        <p:spPr>
          <a:xfrm>
            <a:off x="474765" y="490846"/>
            <a:ext cx="11264002" cy="328612"/>
          </a:xfrm>
        </p:spPr>
        <p:txBody>
          <a:bodyPr/>
          <a:lstStyle/>
          <a:p>
            <a:pPr marL="0" indent="0">
              <a:buNone/>
            </a:pPr>
            <a:r>
              <a:rPr lang="it-IT" sz="2400" b="1" dirty="0" smtClean="0">
                <a:solidFill>
                  <a:srgbClr val="C00000"/>
                </a:solidFill>
              </a:rPr>
              <a:t>Incidenti stradali: «la matrice di collisione»</a:t>
            </a:r>
            <a:endParaRPr lang="it-IT" sz="2400" b="1" dirty="0">
              <a:solidFill>
                <a:srgbClr val="C00000"/>
              </a:solidFill>
            </a:endParaRPr>
          </a:p>
        </p:txBody>
      </p:sp>
      <p:sp>
        <p:nvSpPr>
          <p:cNvPr id="3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/>
        </p:nvSpPr>
        <p:spPr>
          <a:xfrm>
            <a:off x="223940" y="6341806"/>
            <a:ext cx="501650" cy="402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defTabSz="457200" rtl="0" eaLnBrk="1" fontAlgn="auto" hangingPunct="1">
              <a:spcBef>
                <a:spcPts val="0"/>
              </a:spcBef>
              <a:spcAft>
                <a:spcPts val="0"/>
              </a:spcAft>
              <a:defRPr sz="1200" b="1" kern="120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Rettangolo 3"/>
          <p:cNvSpPr/>
          <p:nvPr/>
        </p:nvSpPr>
        <p:spPr>
          <a:xfrm>
            <a:off x="695567" y="1515040"/>
            <a:ext cx="10675439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200" b="1" dirty="0">
                <a:latin typeface="Arial Narrow" panose="020B0606020202030204" pitchFamily="34" charset="0"/>
                <a:cs typeface="Calibri" panose="020F0502020204030204" pitchFamily="34" charset="0"/>
              </a:rPr>
              <a:t>Per un’interpretazione esaustiva dei dati, è </a:t>
            </a:r>
            <a:r>
              <a:rPr lang="it-IT" sz="2200" b="1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spesso necessario </a:t>
            </a:r>
            <a:r>
              <a:rPr lang="it-IT" sz="2200" b="1" dirty="0">
                <a:latin typeface="Arial Narrow" panose="020B0606020202030204" pitchFamily="34" charset="0"/>
                <a:cs typeface="Calibri" panose="020F0502020204030204" pitchFamily="34" charset="0"/>
              </a:rPr>
              <a:t>l’uso di nuovi indicatori e misure innovative rispetto alle analisi tradizionali</a:t>
            </a:r>
            <a:r>
              <a:rPr lang="it-IT" sz="2200" b="1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.</a:t>
            </a:r>
          </a:p>
          <a:p>
            <a:endParaRPr lang="it-IT" sz="22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2200" dirty="0">
                <a:latin typeface="Arial Narrow" panose="020B0606020202030204" pitchFamily="34" charset="0"/>
                <a:cs typeface="Calibri" panose="020F0502020204030204" pitchFamily="34" charset="0"/>
              </a:rPr>
              <a:t>Oltre ai più tradizionali tassi di mortalità e lesioni, </a:t>
            </a:r>
            <a:r>
              <a:rPr lang="it-IT" sz="2200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infatti, calcolati </a:t>
            </a:r>
            <a:r>
              <a:rPr lang="it-IT" sz="2200" dirty="0">
                <a:latin typeface="Arial Narrow" panose="020B0606020202030204" pitchFamily="34" charset="0"/>
                <a:cs typeface="Calibri" panose="020F0502020204030204" pitchFamily="34" charset="0"/>
              </a:rPr>
              <a:t>come rapporto rispetto alla popolazione residente, al parco veicoli o alla lunghezza delle strade, recentemente l’Istat ha calcolato nuove </a:t>
            </a:r>
            <a:r>
              <a:rPr lang="it-IT" sz="2200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matrici, </a:t>
            </a:r>
            <a:r>
              <a:rPr lang="it-IT" sz="2200" dirty="0">
                <a:latin typeface="Arial Narrow" panose="020B0606020202030204" pitchFamily="34" charset="0"/>
                <a:cs typeface="Calibri" panose="020F0502020204030204" pitchFamily="34" charset="0"/>
              </a:rPr>
              <a:t>includendo la connessione tra le caratteristiche degli utenti.</a:t>
            </a:r>
          </a:p>
          <a:p>
            <a:endParaRPr lang="it-IT" sz="2200" dirty="0" smtClean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r>
              <a:rPr lang="it-IT" sz="2200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L’elemento </a:t>
            </a:r>
            <a:r>
              <a:rPr lang="it-IT" sz="2200" dirty="0">
                <a:latin typeface="Arial Narrow" panose="020B0606020202030204" pitchFamily="34" charset="0"/>
                <a:cs typeface="Calibri" panose="020F0502020204030204" pitchFamily="34" charset="0"/>
              </a:rPr>
              <a:t>innovativo del progetto è il rilascio di una </a:t>
            </a:r>
            <a:r>
              <a:rPr lang="it-IT" sz="2200" b="1" dirty="0">
                <a:latin typeface="Arial Narrow" panose="020B0606020202030204" pitchFamily="34" charset="0"/>
                <a:cs typeface="Calibri" panose="020F0502020204030204" pitchFamily="34" charset="0"/>
              </a:rPr>
              <a:t>"matrice </a:t>
            </a:r>
            <a:r>
              <a:rPr lang="it-IT" sz="2200" b="1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di collisione"</a:t>
            </a:r>
            <a:r>
              <a:rPr lang="it-IT" sz="2200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, </a:t>
            </a:r>
            <a:r>
              <a:rPr lang="it-IT" sz="2200" dirty="0">
                <a:latin typeface="Arial Narrow" panose="020B0606020202030204" pitchFamily="34" charset="0"/>
                <a:cs typeface="Calibri" panose="020F0502020204030204" pitchFamily="34" charset="0"/>
              </a:rPr>
              <a:t>basata su una </a:t>
            </a:r>
            <a:r>
              <a:rPr lang="it-IT" sz="2200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tecnica di costruzione </a:t>
            </a:r>
            <a:r>
              <a:rPr lang="it-IT" sz="2200" dirty="0">
                <a:latin typeface="Arial Narrow" panose="020B0606020202030204" pitchFamily="34" charset="0"/>
                <a:cs typeface="Calibri" panose="020F0502020204030204" pitchFamily="34" charset="0"/>
              </a:rPr>
              <a:t>accurata per mettere in relazione </a:t>
            </a:r>
            <a:r>
              <a:rPr lang="it-IT" sz="2200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le vittime in incidenti </a:t>
            </a:r>
            <a:r>
              <a:rPr lang="it-IT" sz="2200" dirty="0">
                <a:latin typeface="Arial Narrow" panose="020B0606020202030204" pitchFamily="34" charset="0"/>
                <a:cs typeface="Calibri" panose="020F0502020204030204" pitchFamily="34" charset="0"/>
              </a:rPr>
              <a:t>stradali (entro 30 giorni), feriti e veicoli responsabili delle collisioni durante l'incidente.</a:t>
            </a:r>
          </a:p>
          <a:p>
            <a:endParaRPr lang="it-IT" sz="2200" dirty="0" smtClean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r>
              <a:rPr lang="it-IT" sz="2200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Gli </a:t>
            </a:r>
            <a:r>
              <a:rPr lang="it-IT" sz="2200" dirty="0">
                <a:latin typeface="Arial Narrow" panose="020B0606020202030204" pitchFamily="34" charset="0"/>
                <a:cs typeface="Calibri" panose="020F0502020204030204" pitchFamily="34" charset="0"/>
              </a:rPr>
              <a:t>indicatori degli incidenti stradali armonizzati con le Raccomandazioni della Commissione Europea, basati sulle matrici </a:t>
            </a:r>
            <a:r>
              <a:rPr lang="it-IT" sz="2200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di collisione, </a:t>
            </a:r>
            <a:r>
              <a:rPr lang="it-IT" sz="2200" dirty="0">
                <a:latin typeface="Arial Narrow" panose="020B0606020202030204" pitchFamily="34" charset="0"/>
                <a:cs typeface="Calibri" panose="020F0502020204030204" pitchFamily="34" charset="0"/>
              </a:rPr>
              <a:t>consentono di delineare profili di rischio per gli utenti della strada.</a:t>
            </a:r>
          </a:p>
        </p:txBody>
      </p:sp>
    </p:spTree>
    <p:extLst>
      <p:ext uri="{BB962C8B-B14F-4D97-AF65-F5344CB8AC3E}">
        <p14:creationId xmlns:p14="http://schemas.microsoft.com/office/powerpoint/2010/main" val="50372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86DB20EE-C6EF-904F-86B9-10761A4994B1}"/>
              </a:ext>
            </a:extLst>
          </p:cNvPr>
          <p:cNvSpPr txBox="1"/>
          <p:nvPr/>
        </p:nvSpPr>
        <p:spPr>
          <a:xfrm>
            <a:off x="441719" y="408341"/>
            <a:ext cx="113085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Incidenti</a:t>
            </a:r>
            <a:r>
              <a:rPr lang="en-GB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000" b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stradali</a:t>
            </a:r>
            <a:r>
              <a:rPr lang="en-GB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 </a:t>
            </a:r>
            <a:r>
              <a:rPr lang="en-GB" sz="2000" b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lesioni</a:t>
            </a:r>
            <a:r>
              <a:rPr lang="en-GB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GB" sz="2000" b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persone</a:t>
            </a:r>
            <a:r>
              <a:rPr lang="en-GB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GB" sz="2000" b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morti</a:t>
            </a:r>
            <a:r>
              <a:rPr lang="en-GB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</a:t>
            </a:r>
            <a:r>
              <a:rPr lang="en-GB" sz="2000" b="1" dirty="0" err="1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feriti</a:t>
            </a: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 Italia</a:t>
            </a:r>
            <a:r>
              <a:rPr lang="en-GB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GB" sz="2000" b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Anni</a:t>
            </a:r>
            <a:r>
              <a:rPr lang="en-GB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2010-2023 </a:t>
            </a:r>
            <a:r>
              <a:rPr lang="en-GB" sz="2000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GB" sz="2000" i="1" dirty="0" err="1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en-GB" sz="2000" i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alori</a:t>
            </a:r>
            <a:r>
              <a:rPr lang="en-GB" sz="2000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000" i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assoluti</a:t>
            </a:r>
            <a:r>
              <a:rPr lang="en-GB" sz="2000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it-IT" sz="2000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/>
        </p:nvSpPr>
        <p:spPr>
          <a:xfrm>
            <a:off x="223940" y="6341806"/>
            <a:ext cx="501650" cy="402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defTabSz="457200" rtl="0" eaLnBrk="1" fontAlgn="auto" hangingPunct="1">
              <a:spcBef>
                <a:spcPts val="0"/>
              </a:spcBef>
              <a:spcAft>
                <a:spcPts val="0"/>
              </a:spcAft>
              <a:defRPr sz="1200" b="1" kern="120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3639239"/>
              </p:ext>
            </p:extLst>
          </p:nvPr>
        </p:nvGraphicFramePr>
        <p:xfrm>
          <a:off x="441719" y="1179872"/>
          <a:ext cx="11308561" cy="5161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8602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68895" y="441369"/>
            <a:ext cx="11269308" cy="384721"/>
          </a:xfrm>
        </p:spPr>
        <p:txBody>
          <a:bodyPr/>
          <a:lstStyle/>
          <a:p>
            <a:r>
              <a:rPr lang="it-IT" sz="2200" dirty="0" smtClean="0">
                <a:solidFill>
                  <a:srgbClr val="C00000"/>
                </a:solidFill>
              </a:rPr>
              <a:t>Vittime in incidenti stradali in Italia, per tipo utente</a:t>
            </a:r>
            <a:r>
              <a:rPr lang="it-IT" sz="2200" dirty="0" smtClean="0">
                <a:solidFill>
                  <a:srgbClr val="C00000"/>
                </a:solidFill>
              </a:rPr>
              <a:t>. Anno </a:t>
            </a:r>
            <a:r>
              <a:rPr lang="it-IT" sz="2200" dirty="0" smtClean="0">
                <a:solidFill>
                  <a:srgbClr val="C00000"/>
                </a:solidFill>
              </a:rPr>
              <a:t>2023</a:t>
            </a:r>
            <a:endParaRPr lang="it-IT" sz="2200" dirty="0">
              <a:solidFill>
                <a:srgbClr val="C0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 flipH="1">
            <a:off x="574294" y="4804131"/>
            <a:ext cx="10522782" cy="16267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/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L’</a:t>
            </a:r>
            <a:r>
              <a:rPr lang="it-IT" alt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indice di mortalità</a:t>
            </a: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(numero delle vittime per 100 incidenti):</a:t>
            </a:r>
          </a:p>
          <a:p>
            <a:pPr marL="342900" lvl="0" indent="-342900" algn="just" defTabSz="914400">
              <a:buAutoNum type="arabicParenR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per i </a:t>
            </a:r>
            <a:r>
              <a:rPr lang="it-IT" alt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pedoni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(2,6 morti per 100 incidenti con pedoni) è </a:t>
            </a:r>
            <a:r>
              <a:rPr lang="it-IT" alt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volte più alto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rispetto agli occupanti di autovetture (0,7 morti for 100 incidenti); </a:t>
            </a:r>
          </a:p>
          <a:p>
            <a:pPr marL="342900" lvl="0" indent="-342900" algn="just" defTabSz="914400">
              <a:buAutoNum type="arabicParenR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per i motociclisti è </a:t>
            </a:r>
            <a:r>
              <a:rPr lang="it-IT" alt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2,4 volte più alto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rispetto agli automobilisti; </a:t>
            </a:r>
          </a:p>
          <a:p>
            <a:pPr marL="342900" lvl="0" indent="-342900" algn="just" defTabSz="914400">
              <a:buAutoNum type="arabicParenR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per i conducenti e passeggeri di biciclette elettriche e non e di monopattini elettrici è di circa </a:t>
            </a:r>
            <a:r>
              <a:rPr lang="it-IT" alt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volte superiore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rispetto agli automobilisti.</a:t>
            </a:r>
            <a:endParaRPr lang="it-IT" alt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834" y="1113288"/>
            <a:ext cx="5275878" cy="3725415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468895" y="1066624"/>
            <a:ext cx="2135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3.039 Vittime nel 2023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1819" y="1113288"/>
            <a:ext cx="4230524" cy="372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2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C00000"/>
                </a:solidFill>
              </a:rPr>
              <a:t>Matrice di collisione: i metadati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2" name="Rettangolo 1"/>
          <p:cNvSpPr/>
          <p:nvPr/>
        </p:nvSpPr>
        <p:spPr>
          <a:xfrm>
            <a:off x="205483" y="1047965"/>
            <a:ext cx="11414734" cy="5375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400"/>
              </a:spcAft>
              <a:buFont typeface="Wingdings" panose="05000000000000000000" pitchFamily="2" charset="2"/>
              <a:buChar char="ü"/>
            </a:pPr>
            <a:r>
              <a:rPr lang="it-IT" sz="2200" dirty="0">
                <a:latin typeface="Arial Narrow" panose="020B0606020202030204" pitchFamily="34" charset="0"/>
                <a:cs typeface="Arial" panose="020B0604020202020204" pitchFamily="34" charset="0"/>
              </a:rPr>
              <a:t>Le informazioni fornite dalla ricerca italiana si ispirano alla proposta della Commissione Europea, con alcune </a:t>
            </a: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varianti e personalizzazioni.</a:t>
            </a:r>
            <a:endParaRPr lang="it-IT" sz="220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400"/>
              </a:spcAft>
              <a:buFont typeface="Wingdings" panose="05000000000000000000" pitchFamily="2" charset="2"/>
              <a:buChar char="ü"/>
            </a:pP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La </a:t>
            </a:r>
            <a:r>
              <a:rPr lang="it-IT" sz="2200" b="1" dirty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matrice </a:t>
            </a:r>
            <a:r>
              <a:rPr lang="it-IT" sz="2200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di collisione proposta </a:t>
            </a:r>
            <a:r>
              <a:rPr lang="it-IT" sz="2200" b="1" dirty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dalla CE </a:t>
            </a: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include, infatti, i </a:t>
            </a:r>
            <a:r>
              <a:rPr lang="it-IT" sz="2200" dirty="0">
                <a:latin typeface="Arial Narrow" panose="020B0606020202030204" pitchFamily="34" charset="0"/>
                <a:cs typeface="Arial" panose="020B0604020202020204" pitchFamily="34" charset="0"/>
              </a:rPr>
              <a:t>dati relativi ai decessi in incidenti a veicolo </a:t>
            </a: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isolato </a:t>
            </a:r>
            <a:r>
              <a:rPr lang="it-IT" sz="2200" dirty="0">
                <a:latin typeface="Arial Narrow" panose="020B0606020202030204" pitchFamily="34" charset="0"/>
                <a:cs typeface="Arial" panose="020B0604020202020204" pitchFamily="34" charset="0"/>
              </a:rPr>
              <a:t>e incidenti che coinvolgono una o più unità di traffico, combinando i primi due veicoli coinvolti negli incidenti. Per gli incidenti </a:t>
            </a:r>
            <a:r>
              <a:rPr lang="it-IT" sz="2200" dirty="0" err="1">
                <a:latin typeface="Arial Narrow" panose="020B0606020202030204" pitchFamily="34" charset="0"/>
                <a:cs typeface="Arial" panose="020B0604020202020204" pitchFamily="34" charset="0"/>
              </a:rPr>
              <a:t>multiveicolo</a:t>
            </a:r>
            <a:r>
              <a:rPr lang="it-IT" sz="2200" dirty="0">
                <a:latin typeface="Arial Narrow" panose="020B0606020202030204" pitchFamily="34" charset="0"/>
                <a:cs typeface="Arial" panose="020B0604020202020204" pitchFamily="34" charset="0"/>
              </a:rPr>
              <a:t>, il "veicolo principale" è quello più pesante tra quelli coinvolti, in quanto tende a essere responsabile delle conseguenze più gravi</a:t>
            </a: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Wingdings" panose="05000000000000000000" pitchFamily="2" charset="2"/>
              <a:buChar char="ü"/>
            </a:pP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Per </a:t>
            </a:r>
            <a:r>
              <a:rPr lang="it-IT" sz="2200" dirty="0">
                <a:latin typeface="Arial Narrow" panose="020B0606020202030204" pitchFamily="34" charset="0"/>
                <a:cs typeface="Arial" panose="020B0604020202020204" pitchFamily="34" charset="0"/>
              </a:rPr>
              <a:t>quanto riguarda </a:t>
            </a:r>
            <a:r>
              <a:rPr lang="it-IT" sz="2200" b="1" dirty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la versione italiana</a:t>
            </a:r>
            <a:r>
              <a:rPr lang="it-IT" sz="2200" dirty="0">
                <a:latin typeface="Arial Narrow" panose="020B0606020202030204" pitchFamily="34" charset="0"/>
                <a:cs typeface="Arial" panose="020B0604020202020204" pitchFamily="34" charset="0"/>
              </a:rPr>
              <a:t>, invece, i valori all'interno delle celle della matrice rappresentano una suddivisione dei casi totali (deceduti o feriti), sviluppando un algoritmo che combina e permuta tutti i veicoli coinvolti negli incidenti e tutte le interazioni di collisione tra veicoli e altri veicoli o pedoni.</a:t>
            </a:r>
          </a:p>
          <a:p>
            <a:pPr marL="342900" indent="-342900" algn="just">
              <a:spcAft>
                <a:spcPts val="400"/>
              </a:spcAft>
              <a:buFont typeface="Wingdings" panose="05000000000000000000" pitchFamily="2" charset="2"/>
              <a:buChar char="ü"/>
            </a:pP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Aggiungiamo </a:t>
            </a:r>
            <a:r>
              <a:rPr lang="it-IT" sz="2200" dirty="0">
                <a:latin typeface="Arial Narrow" panose="020B0606020202030204" pitchFamily="34" charset="0"/>
                <a:cs typeface="Arial" panose="020B0604020202020204" pitchFamily="34" charset="0"/>
              </a:rPr>
              <a:t>che, considerando questa approssimazione, </a:t>
            </a:r>
            <a:r>
              <a:rPr lang="it-IT" sz="2200" b="1" dirty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potrebbe essere introdotto un </a:t>
            </a:r>
            <a:r>
              <a:rPr lang="it-IT" sz="2200" b="1" i="1" dirty="0" err="1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bias</a:t>
            </a:r>
            <a:r>
              <a:rPr lang="it-IT" sz="2200" dirty="0">
                <a:latin typeface="Arial Narrow" panose="020B0606020202030204" pitchFamily="34" charset="0"/>
                <a:cs typeface="Arial" panose="020B0604020202020204" pitchFamily="34" charset="0"/>
              </a:rPr>
              <a:t>, legato alle combinazioni tra veicoli che non hanno una collisione reale tra loro, anche se coinvolti nello stesso incidente. Tuttavia, riteniamo che il calcolo rappresenti </a:t>
            </a: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una buona </a:t>
            </a:r>
            <a:r>
              <a:rPr lang="it-IT" sz="2200" dirty="0">
                <a:latin typeface="Arial Narrow" panose="020B0606020202030204" pitchFamily="34" charset="0"/>
                <a:cs typeface="Arial" panose="020B0604020202020204" pitchFamily="34" charset="0"/>
              </a:rPr>
              <a:t>"</a:t>
            </a:r>
            <a:r>
              <a:rPr lang="it-IT" sz="2200" i="1" dirty="0" err="1">
                <a:latin typeface="Arial Narrow" panose="020B0606020202030204" pitchFamily="34" charset="0"/>
                <a:cs typeface="Arial" panose="020B0604020202020204" pitchFamily="34" charset="0"/>
              </a:rPr>
              <a:t>proxy</a:t>
            </a:r>
            <a:r>
              <a:rPr lang="it-IT" sz="2200" dirty="0">
                <a:latin typeface="Arial Narrow" panose="020B0606020202030204" pitchFamily="34" charset="0"/>
                <a:cs typeface="Arial" panose="020B0604020202020204" pitchFamily="34" charset="0"/>
              </a:rPr>
              <a:t>" per un’analisi esaustiva. Gli incidenti con più di 2 veicoli rappresentano, comunque, solo circa il 10</a:t>
            </a: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%.</a:t>
            </a:r>
          </a:p>
          <a:p>
            <a:pPr marL="342900" indent="-342900" algn="just">
              <a:spcAft>
                <a:spcPts val="400"/>
              </a:spcAft>
              <a:buFont typeface="Wingdings" panose="05000000000000000000" pitchFamily="2" charset="2"/>
              <a:buChar char="ü"/>
            </a:pP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Un’altra </a:t>
            </a:r>
            <a:r>
              <a:rPr lang="it-IT" sz="2200" b="1" dirty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personalizzazione implementata </a:t>
            </a:r>
            <a:r>
              <a:rPr lang="it-IT" sz="2200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dall’Istat </a:t>
            </a: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è </a:t>
            </a:r>
            <a:r>
              <a:rPr lang="it-IT" sz="2200" dirty="0">
                <a:latin typeface="Arial Narrow" panose="020B0606020202030204" pitchFamily="34" charset="0"/>
                <a:cs typeface="Arial" panose="020B0604020202020204" pitchFamily="34" charset="0"/>
              </a:rPr>
              <a:t>l’introduzione di due nuove tipologie di veicoli: </a:t>
            </a: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biciclette elettriche (</a:t>
            </a:r>
            <a:r>
              <a:rPr lang="it-IT" sz="22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E-bike) </a:t>
            </a:r>
            <a:r>
              <a:rPr lang="it-IT" sz="2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e monopattini elettrici (</a:t>
            </a:r>
            <a:r>
              <a:rPr lang="it-IT" sz="22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E-scooter).</a:t>
            </a:r>
            <a:endParaRPr lang="it-IT" sz="22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73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C00000"/>
                </a:solidFill>
              </a:rPr>
              <a:t>Matrice di collisione: il metodo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1" name="Rettangolo 10"/>
          <p:cNvSpPr/>
          <p:nvPr/>
        </p:nvSpPr>
        <p:spPr>
          <a:xfrm>
            <a:off x="514407" y="1038151"/>
            <a:ext cx="11506795" cy="2604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sz="20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L'algoritmo utilizzato per costruire la matrice di collisione include l'implementazione di un processo iterativo che considera in sequenza alcuni passaggi: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it-IT" sz="2000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Incidenti stradali che coinvolgono un solo veicolo </a:t>
            </a:r>
            <a:r>
              <a:rPr lang="it-IT" sz="20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(veicolo singolo e tutti i pedoni).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it-IT" sz="2000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Incidenti stradali che coinvolgono almeno due veicoli </a:t>
            </a:r>
            <a:r>
              <a:rPr lang="it-IT" sz="20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(veicolo A e B), effettuando confronti tra i primi due veicoli A vs B e B vs </a:t>
            </a:r>
            <a:r>
              <a:rPr lang="it-IT" sz="2000" dirty="0" smtClean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it-IT" sz="2000" b="1" dirty="0" smtClean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Incidenti </a:t>
            </a:r>
            <a:r>
              <a:rPr lang="it-IT" sz="2000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stradali che coinvolgono almeno tre veicoli </a:t>
            </a:r>
            <a:r>
              <a:rPr lang="it-IT" sz="20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(veicoli A, B e C), effettuando confronti tra veicoli B vs C e C vs B, considerando che i confronti rispetto al veicolo A sono già stati effettuati.</a:t>
            </a:r>
            <a:br>
              <a:rPr lang="it-IT" sz="20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0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passaggi successivi seguono, in modalità iterativa, lo stesso processo </a:t>
            </a:r>
            <a:endParaRPr lang="it-IT" sz="2000" dirty="0">
              <a:latin typeface="Arial Narrow" panose="020B0606020202030204" pitchFamily="34" charset="0"/>
              <a:cs typeface="Calibri" panose="020F0502020204030204" pitchFamily="34" charset="0"/>
            </a:endParaRPr>
          </a:p>
        </p:txBody>
      </p:sp>
      <p:pic>
        <p:nvPicPr>
          <p:cNvPr id="68" name="Immagine 6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209" y="3642710"/>
            <a:ext cx="9618679" cy="27545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99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3354" y="374872"/>
            <a:ext cx="7808450" cy="6022353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270456" y="1199332"/>
            <a:ext cx="28628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Matrice di collisione delle</a:t>
            </a:r>
          </a:p>
          <a:p>
            <a:r>
              <a:rPr lang="it-IT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vittime per tipo di utente e veicolo con cui sono entrati in collisione</a:t>
            </a:r>
          </a:p>
          <a:p>
            <a:endParaRPr lang="it-IT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Anno 2023</a:t>
            </a:r>
          </a:p>
          <a:p>
            <a:r>
              <a:rPr lang="it-IT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(valori assoluti)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3227971" y="846218"/>
            <a:ext cx="115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vittime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4383387" y="56547"/>
            <a:ext cx="1987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collisione con 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55970" y="4738763"/>
            <a:ext cx="2977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* Sono inclusi tra gli Autocarri ( 3,5 t), i veicoli industriali di peso superiore alle 3,5 tonnellate</a:t>
            </a:r>
          </a:p>
        </p:txBody>
      </p:sp>
    </p:spTree>
    <p:extLst>
      <p:ext uri="{BB962C8B-B14F-4D97-AF65-F5344CB8AC3E}">
        <p14:creationId xmlns:p14="http://schemas.microsoft.com/office/powerpoint/2010/main" val="4070733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magin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54" y="1553864"/>
            <a:ext cx="8361320" cy="4488857"/>
          </a:xfrm>
          <a:prstGeom prst="rect">
            <a:avLst/>
          </a:prstGeom>
        </p:spPr>
      </p:pic>
      <p:sp>
        <p:nvSpPr>
          <p:cNvPr id="3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/>
        </p:nvSpPr>
        <p:spPr>
          <a:xfrm>
            <a:off x="223940" y="6341806"/>
            <a:ext cx="501650" cy="402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defTabSz="457200" rtl="0" eaLnBrk="1" fontAlgn="auto" hangingPunct="1">
              <a:spcBef>
                <a:spcPts val="0"/>
              </a:spcBef>
              <a:spcAft>
                <a:spcPts val="0"/>
              </a:spcAft>
              <a:defRPr sz="1200" b="1" kern="120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Segnaposto testo 6"/>
          <p:cNvSpPr>
            <a:spLocks noGrp="1"/>
          </p:cNvSpPr>
          <p:nvPr>
            <p:ph type="body" idx="1"/>
          </p:nvPr>
        </p:nvSpPr>
        <p:spPr>
          <a:xfrm>
            <a:off x="223940" y="284369"/>
            <a:ext cx="11585767" cy="83101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it-IT" sz="2000" b="1" dirty="0">
                <a:solidFill>
                  <a:srgbClr val="C00000"/>
                </a:solidFill>
              </a:rPr>
              <a:t>Matrice di collisione delle vittime incidente stradale per tipo di utente o di veicolo occupato e veicolo con il quale si entra in collisione. Anno 2023 </a:t>
            </a:r>
            <a:r>
              <a:rPr lang="it-IT" sz="2000" dirty="0">
                <a:solidFill>
                  <a:srgbClr val="C00000"/>
                </a:solidFill>
              </a:rPr>
              <a:t>(percentuali di riga)</a:t>
            </a:r>
          </a:p>
          <a:p>
            <a:pPr marL="0" indent="0">
              <a:spcAft>
                <a:spcPts val="0"/>
              </a:spcAft>
              <a:buNone/>
            </a:pPr>
            <a:endParaRPr lang="it-IT" sz="2000" b="1" dirty="0">
              <a:solidFill>
                <a:srgbClr val="C0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727994" y="1073794"/>
            <a:ext cx="5692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collisione con</a:t>
            </a:r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e 7"/>
          <p:cNvSpPr/>
          <p:nvPr/>
        </p:nvSpPr>
        <p:spPr>
          <a:xfrm>
            <a:off x="7426428" y="4482310"/>
            <a:ext cx="596696" cy="32566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8529236" y="1205534"/>
            <a:ext cx="35284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Un confronto interessante consiste anche nell'analisi delle matrici di collisione in serie temporale. Una delle maggiori evidenze emerse, ad esempio, è l'aumento della percentuale di incidenti 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veicolo isolato,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in particolare all'interno delle 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aree urbane. </a:t>
            </a:r>
            <a:r>
              <a:rPr lang="it-IT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percentuale sale, infatti, dal 38,3% del 2001 al 51,9% del 2023 (dal </a:t>
            </a:r>
            <a:r>
              <a:rPr lang="it-IT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39% </a:t>
            </a:r>
            <a:r>
              <a:rPr lang="it-IT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42% in totale</a:t>
            </a:r>
            <a:r>
              <a:rPr lang="it-IT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Inoltre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i conducenti di autocarri, classificati come veicoli commerciali leggeri, mostrano un forte aumento degli incidenti con un solo veicolo, dal 34,8% al 55,6% (dal 29% al 43% in totale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 L'aumento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specifico potrebbe essere in parte dovuto alla distrazione causata dall'uso di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smartphone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 dispositivi durante la guida, insieme alle cattive condizioni stradali o all'eccesso di 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velocità.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47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/>
        </p:nvSpPr>
        <p:spPr>
          <a:xfrm>
            <a:off x="223940" y="6341806"/>
            <a:ext cx="501650" cy="402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defTabSz="457200" rtl="0" eaLnBrk="1" fontAlgn="auto" hangingPunct="1">
              <a:spcBef>
                <a:spcPts val="0"/>
              </a:spcBef>
              <a:spcAft>
                <a:spcPts val="0"/>
              </a:spcAft>
              <a:defRPr sz="1200" b="1" kern="120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Segnaposto testo 6"/>
          <p:cNvSpPr>
            <a:spLocks noGrp="1"/>
          </p:cNvSpPr>
          <p:nvPr>
            <p:ph type="body" idx="1"/>
          </p:nvPr>
        </p:nvSpPr>
        <p:spPr>
          <a:xfrm>
            <a:off x="223940" y="284369"/>
            <a:ext cx="11585767" cy="83101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it-IT" sz="2000" b="1" dirty="0">
                <a:solidFill>
                  <a:srgbClr val="C00000"/>
                </a:solidFill>
              </a:rPr>
              <a:t>Matrice di collisione delle vittime incidente stradale per tipo di utente o di veicolo occupato e veicolo con il quale si entra in collisione. Anno </a:t>
            </a:r>
            <a:r>
              <a:rPr lang="it-IT" sz="2000" b="1" dirty="0" smtClean="0">
                <a:solidFill>
                  <a:srgbClr val="C00000"/>
                </a:solidFill>
              </a:rPr>
              <a:t>2001 </a:t>
            </a:r>
            <a:r>
              <a:rPr lang="it-IT" sz="2000" dirty="0">
                <a:solidFill>
                  <a:srgbClr val="C00000"/>
                </a:solidFill>
              </a:rPr>
              <a:t>(percentuali di riga)</a:t>
            </a:r>
          </a:p>
          <a:p>
            <a:pPr marL="0" indent="0">
              <a:spcAft>
                <a:spcPts val="0"/>
              </a:spcAft>
              <a:buNone/>
            </a:pPr>
            <a:endParaRPr lang="it-IT" sz="2000" b="1" dirty="0">
              <a:solidFill>
                <a:srgbClr val="C0000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994" y="1142036"/>
            <a:ext cx="8871267" cy="5253377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09322" y="1115379"/>
            <a:ext cx="5692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collisione con</a:t>
            </a:r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e 7"/>
          <p:cNvSpPr/>
          <p:nvPr/>
        </p:nvSpPr>
        <p:spPr>
          <a:xfrm>
            <a:off x="10002565" y="4550455"/>
            <a:ext cx="596696" cy="32566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347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enco puntato">
  <a:themeElements>
    <a:clrScheme name="Gradazioni di grigio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ttoCategoria xmlns="679261c3-551f-4e86-913f-177e0e529669">-</SottoCategoria>
    <Categoria xmlns="c58f2efd-82a8-4ecf-b395-8c25e928921d">Power Point</Categoria>
    <_dlc_DocId xmlns="459159c4-d20a-4ff3-9b11-fbd127bd52e5">INTRANET-14-158</_dlc_DocId>
    <_dlc_DocIdUrl xmlns="459159c4-d20a-4ff3-9b11-fbd127bd52e5">
      <Url>https://intranet.istat.it/Collaborativi/_layouts/15/DocIdRedir.aspx?ID=INTRANET-14-158</Url>
      <Description>INTRANET-14-158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1A2BE3120D674DA36C11D6006822D4" ma:contentTypeVersion="3" ma:contentTypeDescription="Creare un nuovo documento." ma:contentTypeScope="" ma:versionID="2ad8b07f9840a1ce9cd199d874146b74">
  <xsd:schema xmlns:xsd="http://www.w3.org/2001/XMLSchema" xmlns:xs="http://www.w3.org/2001/XMLSchema" xmlns:p="http://schemas.microsoft.com/office/2006/metadata/properties" xmlns:ns2="c58f2efd-82a8-4ecf-b395-8c25e928921d" xmlns:ns3="459159c4-d20a-4ff3-9b11-fbd127bd52e5" xmlns:ns4="679261c3-551f-4e86-913f-177e0e529669" targetNamespace="http://schemas.microsoft.com/office/2006/metadata/properties" ma:root="true" ma:fieldsID="fffb0e16fb90ffea59fef1085e90ecca" ns2:_="" ns3:_="" ns4:_="">
    <xsd:import namespace="c58f2efd-82a8-4ecf-b395-8c25e928921d"/>
    <xsd:import namespace="459159c4-d20a-4ff3-9b11-fbd127bd52e5"/>
    <xsd:import namespace="679261c3-551f-4e86-913f-177e0e529669"/>
    <xsd:element name="properties">
      <xsd:complexType>
        <xsd:sequence>
          <xsd:element name="documentManagement">
            <xsd:complexType>
              <xsd:all>
                <xsd:element ref="ns2:Categoria"/>
                <xsd:element ref="ns3:_dlc_DocId" minOccurs="0"/>
                <xsd:element ref="ns3:_dlc_DocIdUrl" minOccurs="0"/>
                <xsd:element ref="ns3:_dlc_DocIdPersistId" minOccurs="0"/>
                <xsd:element ref="ns4:SottoCategori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8f2efd-82a8-4ecf-b395-8c25e928921d" elementFormDefault="qualified">
    <xsd:import namespace="http://schemas.microsoft.com/office/2006/documentManagement/types"/>
    <xsd:import namespace="http://schemas.microsoft.com/office/infopath/2007/PartnerControls"/>
    <xsd:element name="Categoria" ma:index="8" ma:displayName="Categoria" ma:default="Logo" ma:format="Dropdown" ma:internalName="Categoria">
      <xsd:simpleType>
        <xsd:restriction base="dms:Choice">
          <xsd:enumeration value="Logo"/>
          <xsd:enumeration value="Carta intestata con protocollo"/>
          <xsd:enumeration value="Carta intestata senza protocollo"/>
          <xsd:enumeration value="Power Point"/>
          <xsd:enumeration value="Libri digitali e cartacei"/>
          <xsd:enumeration value="Tavole di dati online"/>
          <xsd:enumeration value="Grafici interattivi"/>
          <xsd:enumeration value="Strumenti di comunicazione per i Censimenti permanenti"/>
          <xsd:enumeration value="Strumenti di comunicazione relativi al Censimento generale dell'Agricoltura 2020"/>
          <xsd:enumeration value="Censimenti permanenti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9159c4-d20a-4ff3-9b11-fbd127bd52e5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Valore ID documento" ma:description="Valore dell'ID documento assegnato all'elemento." ma:internalName="_dlc_DocId" ma:readOnly="true">
      <xsd:simpleType>
        <xsd:restriction base="dms:Text"/>
      </xsd:simpleType>
    </xsd:element>
    <xsd:element name="_dlc_DocIdUrl" ma:index="10" nillable="true" ma:displayName="ID documento" ma:description="Collegamento permanente al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9261c3-551f-4e86-913f-177e0e529669" elementFormDefault="qualified">
    <xsd:import namespace="http://schemas.microsoft.com/office/2006/documentManagement/types"/>
    <xsd:import namespace="http://schemas.microsoft.com/office/infopath/2007/PartnerControls"/>
    <xsd:element name="SottoCategoria" ma:index="12" nillable="true" ma:displayName="Sottocategoria" ma:default="-" ma:format="Dropdown" ma:internalName="SottoCategoria">
      <xsd:simpleType>
        <xsd:restriction base="dms:Choice">
          <xsd:enumeration value="-"/>
          <xsd:enumeration value="1- CP Generico"/>
          <xsd:enumeration value="2- CP Popolazione"/>
          <xsd:enumeration value="3- CP Imprese"/>
          <xsd:enumeration value="4- CP Istituzioni pubbliche"/>
          <xsd:enumeration value="5- CP Istituzioni non profit"/>
          <xsd:enumeration value="6- CP Agricoltura"/>
          <xsd:enumeration value="7- CP Agricoltura202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F378BC-F4D0-4510-B4EC-07B6EFE18CF8}">
  <ds:schemaRefs>
    <ds:schemaRef ds:uri="http://purl.org/dc/dcmitype/"/>
    <ds:schemaRef ds:uri="679261c3-551f-4e86-913f-177e0e529669"/>
    <ds:schemaRef ds:uri="c58f2efd-82a8-4ecf-b395-8c25e928921d"/>
    <ds:schemaRef ds:uri="http://purl.org/dc/terms/"/>
    <ds:schemaRef ds:uri="459159c4-d20a-4ff3-9b11-fbd127bd52e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D9C238D-4D5C-4783-820B-4854DCE45D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296C4F-9DE9-4B43-AA80-1FC85656CFFA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3F66F418-6054-4EA5-BF8E-6AF3CEAE62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8f2efd-82a8-4ecf-b395-8c25e928921d"/>
    <ds:schemaRef ds:uri="459159c4-d20a-4ff3-9b11-fbd127bd52e5"/>
    <ds:schemaRef ds:uri="679261c3-551f-4e86-913f-177e0e5296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8973</TotalTime>
  <Words>1879</Words>
  <Application>Microsoft Office PowerPoint</Application>
  <PresentationFormat>Widescreen</PresentationFormat>
  <Paragraphs>164</Paragraphs>
  <Slides>17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7" baseType="lpstr">
      <vt:lpstr>Arial</vt:lpstr>
      <vt:lpstr>Arial</vt:lpstr>
      <vt:lpstr>Arial Narrow</vt:lpstr>
      <vt:lpstr>Calibri</vt:lpstr>
      <vt:lpstr>Courier New</vt:lpstr>
      <vt:lpstr>Gill Sans MT</vt:lpstr>
      <vt:lpstr>Times New Roman</vt:lpstr>
      <vt:lpstr>Wingdings</vt:lpstr>
      <vt:lpstr>Wingdings 2</vt:lpstr>
      <vt:lpstr>elenco puntato</vt:lpstr>
      <vt:lpstr>Nuovi indicatori per l'analisi degli incidenti stradali:  la “matrice di collisione” e i profili di rischio degli utenti della strada</vt:lpstr>
      <vt:lpstr>Presentazione standard di PowerPoint</vt:lpstr>
      <vt:lpstr>Presentazione standard di PowerPoint</vt:lpstr>
      <vt:lpstr>Vittime in incidenti stradali in Italia, per tipo utente. Anno 2023</vt:lpstr>
      <vt:lpstr>Matrice di collisione: i metadati</vt:lpstr>
      <vt:lpstr>Matrice di collisione: il metodo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Morti in incidenti stradali nella UE27: la matrice di collisione (Anno 2022)</vt:lpstr>
      <vt:lpstr>Morti in incidenti stradali sulle strade urbane nella UE27: la matrice di collisione (Anno 2022)</vt:lpstr>
      <vt:lpstr>Applicazione di un modello di regressione logistica per gli incidenti stradali in Italia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PresentazioneStandard</dc:title>
  <dc:creator>Bruna Tabanella</dc:creator>
  <cp:lastModifiedBy>Silvia Bruzzone</cp:lastModifiedBy>
  <cp:revision>712</cp:revision>
  <dcterms:created xsi:type="dcterms:W3CDTF">2020-06-26T06:32:12Z</dcterms:created>
  <dcterms:modified xsi:type="dcterms:W3CDTF">2025-01-14T21:05:04Z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0x010100661A2BE3120D674DA36C11D6006822D4</vt:lpwstr>
  </property>
  <property fmtid="{D5CDD505-2E9C-101B-9397-08002B2CF9AE}" pid="3" name="_dlc_DocIdItemGuid">
    <vt:lpwstr>11205160-d5cd-44f2-bf0d-d055913f1cd1</vt:lpwstr>
  </property>
</Properties>
</file>